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49" r:id="rId3"/>
    <p:sldMasterId id="2147483650" r:id="rId4"/>
    <p:sldMasterId id="2147483651" r:id="rId5"/>
    <p:sldMasterId id="2147483653" r:id="rId6"/>
    <p:sldMasterId id="2147483654" r:id="rId7"/>
    <p:sldMasterId id="2147483656" r:id="rId8"/>
    <p:sldMasterId id="2147483657" r:id="rId9"/>
    <p:sldMasterId id="2147483662" r:id="rId10"/>
    <p:sldMasterId id="2147483665" r:id="rId11"/>
    <p:sldMasterId id="2147483684" r:id="rId12"/>
    <p:sldMasterId id="2147483690" r:id="rId13"/>
    <p:sldMasterId id="2147483693" r:id="rId14"/>
    <p:sldMasterId id="2147483694" r:id="rId15"/>
    <p:sldMasterId id="2147483699" r:id="rId16"/>
    <p:sldMasterId id="2147483704" r:id="rId17"/>
    <p:sldMasterId id="2147483707" r:id="rId18"/>
  </p:sldMasterIdLst>
  <p:notesMasterIdLst>
    <p:notesMasterId r:id="rId20"/>
  </p:notesMasterIdLst>
  <p:sldIdLst>
    <p:sldId id="478" r:id="rId19"/>
    <p:sldId id="4495" r:id="rId21"/>
    <p:sldId id="4571" r:id="rId22"/>
    <p:sldId id="4626" r:id="rId23"/>
    <p:sldId id="4627" r:id="rId24"/>
    <p:sldId id="4628" r:id="rId25"/>
    <p:sldId id="4629" r:id="rId26"/>
    <p:sldId id="4630" r:id="rId27"/>
    <p:sldId id="4569" r:id="rId28"/>
    <p:sldId id="4525" r:id="rId29"/>
    <p:sldId id="4576" r:id="rId30"/>
    <p:sldId id="4527" r:id="rId31"/>
    <p:sldId id="4526" r:id="rId32"/>
    <p:sldId id="4524" r:id="rId33"/>
    <p:sldId id="4538" r:id="rId34"/>
    <p:sldId id="4582" r:id="rId35"/>
    <p:sldId id="4583" r:id="rId36"/>
    <p:sldId id="4584" r:id="rId37"/>
    <p:sldId id="4585" r:id="rId38"/>
    <p:sldId id="4530" r:id="rId39"/>
    <p:sldId id="4532" r:id="rId40"/>
    <p:sldId id="4536" r:id="rId41"/>
    <p:sldId id="4616" r:id="rId42"/>
    <p:sldId id="4632" r:id="rId43"/>
    <p:sldId id="4589" r:id="rId44"/>
    <p:sldId id="4588" r:id="rId45"/>
    <p:sldId id="4568" r:id="rId46"/>
    <p:sldId id="4537" r:id="rId47"/>
    <p:sldId id="4543" r:id="rId48"/>
    <p:sldId id="4544" r:id="rId49"/>
    <p:sldId id="4545" r:id="rId50"/>
    <p:sldId id="4555" r:id="rId51"/>
    <p:sldId id="4566" r:id="rId52"/>
    <p:sldId id="4564" r:id="rId53"/>
    <p:sldId id="4570" r:id="rId54"/>
    <p:sldId id="4594" r:id="rId55"/>
    <p:sldId id="4507" r:id="rId56"/>
  </p:sldIdLst>
  <p:sldSz cx="12196445" cy="6858000"/>
  <p:notesSz cx="6858000" cy="9144000"/>
  <p:custDataLst>
    <p:tags r:id="rId6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0" userDrawn="1">
          <p15:clr>
            <a:srgbClr val="A4A3A4"/>
          </p15:clr>
        </p15:guide>
        <p15:guide id="2" orient="horz" pos="710" userDrawn="1">
          <p15:clr>
            <a:srgbClr val="A4A3A4"/>
          </p15:clr>
        </p15:guide>
        <p15:guide id="3" pos="4902" userDrawn="1">
          <p15:clr>
            <a:srgbClr val="A4A3A4"/>
          </p15:clr>
        </p15:guide>
        <p15:guide id="4" pos="313" userDrawn="1">
          <p15:clr>
            <a:srgbClr val="A4A3A4"/>
          </p15:clr>
        </p15:guide>
        <p15:guide id="5" pos="40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490F"/>
    <a:srgbClr val="005825"/>
    <a:srgbClr val="EBEBEB"/>
    <a:srgbClr val="FFBDCB"/>
    <a:srgbClr val="FF97AD"/>
    <a:srgbClr val="A6ABA9"/>
    <a:srgbClr val="F5F5F5"/>
    <a:srgbClr val="002C13"/>
    <a:srgbClr val="FFEBF3"/>
    <a:srgbClr val="FFCB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19" autoAdjust="0"/>
    <p:restoredTop sz="95770" autoAdjust="0"/>
  </p:normalViewPr>
  <p:slideViewPr>
    <p:cSldViewPr snapToGrid="0" showGuides="1">
      <p:cViewPr varScale="1">
        <p:scale>
          <a:sx n="103" d="100"/>
          <a:sy n="103" d="100"/>
        </p:scale>
        <p:origin x="72" y="108"/>
      </p:cViewPr>
      <p:guideLst>
        <p:guide orient="horz" pos="480"/>
        <p:guide orient="horz" pos="710"/>
        <p:guide pos="4902"/>
        <p:guide pos="313"/>
        <p:guide pos="40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0" Type="http://schemas.openxmlformats.org/officeDocument/2006/relationships/tags" Target="tags/tag220.xml"/><Relationship Id="rId6" Type="http://schemas.openxmlformats.org/officeDocument/2006/relationships/slideMaster" Target="slideMasters/slideMaster5.xml"/><Relationship Id="rId59" Type="http://schemas.openxmlformats.org/officeDocument/2006/relationships/tableStyles" Target="tableStyles.xml"/><Relationship Id="rId58" Type="http://schemas.openxmlformats.org/officeDocument/2006/relationships/viewProps" Target="viewProps.xml"/><Relationship Id="rId57" Type="http://schemas.openxmlformats.org/officeDocument/2006/relationships/presProps" Target="presProps.xml"/><Relationship Id="rId56" Type="http://schemas.openxmlformats.org/officeDocument/2006/relationships/slide" Target="slides/slide37.xml"/><Relationship Id="rId55" Type="http://schemas.openxmlformats.org/officeDocument/2006/relationships/slide" Target="slides/slide36.xml"/><Relationship Id="rId54" Type="http://schemas.openxmlformats.org/officeDocument/2006/relationships/slide" Target="slides/slide35.xml"/><Relationship Id="rId53" Type="http://schemas.openxmlformats.org/officeDocument/2006/relationships/slide" Target="slides/slide34.xml"/><Relationship Id="rId52" Type="http://schemas.openxmlformats.org/officeDocument/2006/relationships/slide" Target="slides/slide33.xml"/><Relationship Id="rId51" Type="http://schemas.openxmlformats.org/officeDocument/2006/relationships/slide" Target="slides/slide32.xml"/><Relationship Id="rId50" Type="http://schemas.openxmlformats.org/officeDocument/2006/relationships/slide" Target="slides/slide31.xml"/><Relationship Id="rId5" Type="http://schemas.openxmlformats.org/officeDocument/2006/relationships/slideMaster" Target="slideMasters/slideMaster4.xml"/><Relationship Id="rId49" Type="http://schemas.openxmlformats.org/officeDocument/2006/relationships/slide" Target="slides/slide30.xml"/><Relationship Id="rId48" Type="http://schemas.openxmlformats.org/officeDocument/2006/relationships/slide" Target="slides/slide29.xml"/><Relationship Id="rId47" Type="http://schemas.openxmlformats.org/officeDocument/2006/relationships/slide" Target="slides/slide28.xml"/><Relationship Id="rId46" Type="http://schemas.openxmlformats.org/officeDocument/2006/relationships/slide" Target="slides/slide27.xml"/><Relationship Id="rId45" Type="http://schemas.openxmlformats.org/officeDocument/2006/relationships/slide" Target="slides/slide26.xml"/><Relationship Id="rId44" Type="http://schemas.openxmlformats.org/officeDocument/2006/relationships/slide" Target="slides/slide25.xml"/><Relationship Id="rId43" Type="http://schemas.openxmlformats.org/officeDocument/2006/relationships/slide" Target="slides/slide24.xml"/><Relationship Id="rId42" Type="http://schemas.openxmlformats.org/officeDocument/2006/relationships/slide" Target="slides/slide23.xml"/><Relationship Id="rId41" Type="http://schemas.openxmlformats.org/officeDocument/2006/relationships/slide" Target="slides/slide22.xml"/><Relationship Id="rId40" Type="http://schemas.openxmlformats.org/officeDocument/2006/relationships/slide" Target="slides/slide21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20.xml"/><Relationship Id="rId38" Type="http://schemas.openxmlformats.org/officeDocument/2006/relationships/slide" Target="slides/slide19.xml"/><Relationship Id="rId37" Type="http://schemas.openxmlformats.org/officeDocument/2006/relationships/slide" Target="slides/slide18.xml"/><Relationship Id="rId36" Type="http://schemas.openxmlformats.org/officeDocument/2006/relationships/slide" Target="slides/slide17.xml"/><Relationship Id="rId35" Type="http://schemas.openxmlformats.org/officeDocument/2006/relationships/slide" Target="slides/slide16.xml"/><Relationship Id="rId34" Type="http://schemas.openxmlformats.org/officeDocument/2006/relationships/slide" Target="slides/slide15.xml"/><Relationship Id="rId33" Type="http://schemas.openxmlformats.org/officeDocument/2006/relationships/slide" Target="slides/slide14.xml"/><Relationship Id="rId32" Type="http://schemas.openxmlformats.org/officeDocument/2006/relationships/slide" Target="slides/slide13.xml"/><Relationship Id="rId31" Type="http://schemas.openxmlformats.org/officeDocument/2006/relationships/slide" Target="slides/slide12.xml"/><Relationship Id="rId30" Type="http://schemas.openxmlformats.org/officeDocument/2006/relationships/slide" Target="slides/slide11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0.xml"/><Relationship Id="rId28" Type="http://schemas.openxmlformats.org/officeDocument/2006/relationships/slide" Target="slides/slide9.xml"/><Relationship Id="rId27" Type="http://schemas.openxmlformats.org/officeDocument/2006/relationships/slide" Target="slides/slide8.xml"/><Relationship Id="rId26" Type="http://schemas.openxmlformats.org/officeDocument/2006/relationships/slide" Target="slides/slide7.xml"/><Relationship Id="rId25" Type="http://schemas.openxmlformats.org/officeDocument/2006/relationships/slide" Target="slides/slide6.xml"/><Relationship Id="rId24" Type="http://schemas.openxmlformats.org/officeDocument/2006/relationships/slide" Target="slides/slide5.xml"/><Relationship Id="rId23" Type="http://schemas.openxmlformats.org/officeDocument/2006/relationships/slide" Target="slides/slide4.xml"/><Relationship Id="rId22" Type="http://schemas.openxmlformats.org/officeDocument/2006/relationships/slide" Target="slides/slide3.xml"/><Relationship Id="rId21" Type="http://schemas.openxmlformats.org/officeDocument/2006/relationships/slide" Target="slides/slide2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.xml"/><Relationship Id="rId18" Type="http://schemas.openxmlformats.org/officeDocument/2006/relationships/slideMaster" Target="slideMasters/slideMaster17.xml"/><Relationship Id="rId17" Type="http://schemas.openxmlformats.org/officeDocument/2006/relationships/slideMaster" Target="slideMasters/slideMaster16.xml"/><Relationship Id="rId16" Type="http://schemas.openxmlformats.org/officeDocument/2006/relationships/slideMaster" Target="slideMasters/slideMaster15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tif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844A8E-3DBA-470C-99FD-B9529773DD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4F277A-14D1-4AFB-BEFA-4B10DD2A000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F277A-14D1-4AFB-BEFA-4B10DD2A000A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zh-CN" altLang="en-US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4CEEDF-A73A-4433-B2D2-65E6DA2B2772}" type="slidenum">
              <a:rPr lang="zh-CN" altLang="en-US" smtClean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rPr>
            </a:fld>
            <a:endParaRPr lang="zh-CN" altLang="en-US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zh-CN" altLang="en-US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4CEEDF-A73A-4433-B2D2-65E6DA2B2772}" type="slidenum">
              <a:rPr lang="zh-CN" altLang="en-US" smtClean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rPr>
            </a:fld>
            <a:endParaRPr lang="zh-CN" altLang="en-US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BERT通过两种无监督任务（Masked Language Modelling 和 Next Sentence Prediction）进行预训练，其次，在下游任务中对预训练Transformer编码器的所有参数进行微调，额外的输出层将从头开始训练。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zh-CN" altLang="en-US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4CEEDF-A73A-4433-B2D2-65E6DA2B2772}" type="slidenum">
              <a:rPr lang="zh-CN" altLang="en-US" smtClean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rPr>
            </a:fld>
            <a:endParaRPr lang="zh-CN" altLang="en-US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zh-CN" altLang="en-US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4CEEDF-A73A-4433-B2D2-65E6DA2B2772}" type="slidenum">
              <a:rPr lang="zh-CN" altLang="en-US" smtClean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rPr>
            </a:fld>
            <a:endParaRPr lang="zh-CN" altLang="en-US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0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460" y="456135"/>
            <a:ext cx="10744836" cy="40060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="0" baseline="0">
                <a:solidFill>
                  <a:srgbClr val="A72126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460" y="456137"/>
            <a:ext cx="10744836" cy="40060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="0" baseline="0">
                <a:solidFill>
                  <a:srgbClr val="A72126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defRPr>
            </a:lvl1pPr>
            <a:lvl2pPr marL="593725" indent="0" algn="ctr">
              <a:buNone/>
              <a:defRPr sz="2595"/>
            </a:lvl2pPr>
            <a:lvl3pPr marL="1187450" indent="0" algn="ctr">
              <a:buNone/>
              <a:defRPr sz="2335"/>
            </a:lvl3pPr>
            <a:lvl4pPr marL="1781175" indent="0" algn="ctr">
              <a:buNone/>
              <a:defRPr sz="2080"/>
            </a:lvl4pPr>
            <a:lvl5pPr marL="2374900" indent="0" algn="ctr">
              <a:buNone/>
              <a:defRPr sz="2080"/>
            </a:lvl5pPr>
            <a:lvl6pPr marL="2968625" indent="0" algn="ctr">
              <a:buNone/>
              <a:defRPr sz="2080"/>
            </a:lvl6pPr>
            <a:lvl7pPr marL="3561715" indent="0" algn="ctr">
              <a:buNone/>
              <a:defRPr sz="2080"/>
            </a:lvl7pPr>
            <a:lvl8pPr marL="4155440" indent="0" algn="ctr">
              <a:buNone/>
              <a:defRPr sz="2080"/>
            </a:lvl8pPr>
            <a:lvl9pPr marL="4749165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725" indent="0" algn="ctr">
              <a:buNone/>
              <a:defRPr sz="2595"/>
            </a:lvl2pPr>
            <a:lvl3pPr marL="1187450" indent="0" algn="ctr">
              <a:buNone/>
              <a:defRPr sz="2335"/>
            </a:lvl3pPr>
            <a:lvl4pPr marL="1781175" indent="0" algn="ctr">
              <a:buNone/>
              <a:defRPr sz="2080"/>
            </a:lvl4pPr>
            <a:lvl5pPr marL="2374900" indent="0" algn="ctr">
              <a:buNone/>
              <a:defRPr sz="2080"/>
            </a:lvl5pPr>
            <a:lvl6pPr marL="2968625" indent="0" algn="ctr">
              <a:buNone/>
              <a:defRPr sz="2080"/>
            </a:lvl6pPr>
            <a:lvl7pPr marL="3561715" indent="0" algn="ctr">
              <a:buNone/>
              <a:defRPr sz="2080"/>
            </a:lvl7pPr>
            <a:lvl8pPr marL="4155440" indent="0" algn="ctr">
              <a:buNone/>
              <a:defRPr sz="2080"/>
            </a:lvl8pPr>
            <a:lvl9pPr marL="4749165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704076" y="373875"/>
            <a:ext cx="10520363" cy="715149"/>
          </a:xfrm>
          <a:prstGeom prst="rect">
            <a:avLst/>
          </a:prstGeom>
        </p:spPr>
        <p:txBody>
          <a:bodyPr/>
          <a:lstStyle>
            <a:lvl1pPr marL="0" algn="l" defTabSz="914400" rtl="0" eaLnBrk="1" latinLnBrk="0" hangingPunct="1">
              <a:defRPr kumimoji="1" lang="zh-CN" altLang="en-US" sz="2400" b="1" kern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p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734418" y="6402806"/>
            <a:ext cx="141095" cy="138456"/>
          </a:xfrm>
          <a:prstGeom prst="rect">
            <a:avLst/>
          </a:prstGeom>
        </p:spPr>
        <p:txBody>
          <a:bodyPr lIns="0" tIns="0" rIns="0" bIns="0" anchor="t"/>
          <a:lstStyle>
            <a:lvl1pPr algn="l" defTabSz="890270">
              <a:defRPr sz="900">
                <a:solidFill>
                  <a:srgbClr val="1D1D1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  <p:sp>
        <p:nvSpPr>
          <p:cNvPr id="68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682418" y="477355"/>
            <a:ext cx="10928465" cy="584778"/>
          </a:xfrm>
          <a:prstGeom prst="rect">
            <a:avLst/>
          </a:prstGeom>
        </p:spPr>
        <p:txBody>
          <a:bodyPr lIns="45714" tIns="45714" rIns="45714" bIns="45714">
            <a:normAutofit/>
          </a:bodyPr>
          <a:lstStyle>
            <a:lvl1pPr defTabSz="1187450">
              <a:lnSpc>
                <a:spcPct val="90000"/>
              </a:lnSpc>
              <a:defRPr sz="31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r>
              <a:t>标题文本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5052910"/>
            <a:ext cx="12196763" cy="18050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8" name="Text Placeholder 1"/>
          <p:cNvSpPr txBox="1"/>
          <p:nvPr userDrawn="1"/>
        </p:nvSpPr>
        <p:spPr>
          <a:xfrm>
            <a:off x="7981435" y="2794960"/>
            <a:ext cx="322600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  <a:t>Copyright©2018 Huawei Technologies Co., Ltd.</a:t>
            </a:r>
            <a:b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</a:br>
            <a: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  <a:t>All Rights Reserved.</a:t>
            </a:r>
            <a:br>
              <a:rPr kumimoji="1" lang="en-US" altLang="zh-CN" sz="780" dirty="0">
                <a:solidFill>
                  <a:srgbClr val="1D1D1B"/>
                </a:solidFill>
                <a:latin typeface="Arial" panose="020B0604020202020204"/>
              </a:rPr>
            </a:br>
            <a:br>
              <a:rPr kumimoji="1" lang="en-US" altLang="zh-CN" sz="780" dirty="0">
                <a:solidFill>
                  <a:srgbClr val="1D1D1B"/>
                </a:solidFill>
                <a:latin typeface="Arial" panose="020B0604020202020204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only and constitutes neither an offer nor an acceptance. Huawei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may change the information at any time without notice. </a:t>
            </a:r>
            <a:endParaRPr kumimoji="1" lang="en-US" altLang="zh-CN" sz="850" dirty="0">
              <a:solidFill>
                <a:srgbClr val="1D1D1B"/>
              </a:solidFill>
              <a:latin typeface="Arial" panose="020B0604020202020204"/>
              <a:cs typeface="Arial" panose="020B0604020202020204" pitchFamily="34" charset="0"/>
            </a:endParaRPr>
          </a:p>
          <a:p>
            <a:pPr>
              <a:lnSpc>
                <a:spcPts val="1065"/>
              </a:lnSpc>
            </a:pPr>
            <a:endParaRPr kumimoji="1" lang="zh-CN" altLang="en-US" sz="780" dirty="0">
              <a:solidFill>
                <a:srgbClr val="1D1D1B"/>
              </a:solidFill>
              <a:latin typeface="Arial" panose="020B0604020202020204"/>
            </a:endParaRPr>
          </a:p>
        </p:txBody>
      </p:sp>
      <p:sp>
        <p:nvSpPr>
          <p:cNvPr id="9" name="Subtitle 6"/>
          <p:cNvSpPr txBox="1"/>
          <p:nvPr userDrawn="1"/>
        </p:nvSpPr>
        <p:spPr>
          <a:xfrm>
            <a:off x="7989357" y="1631849"/>
            <a:ext cx="3478607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0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把数字世界带入每个人、每个家庭、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每个组织，构建万物互联的智能世界。</a:t>
            </a:r>
            <a:endParaRPr kumimoji="1" lang="zh-CN" altLang="en-US" sz="1300" dirty="0">
              <a:solidFill>
                <a:srgbClr val="1D1D1B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Subtitle 6"/>
          <p:cNvSpPr txBox="1"/>
          <p:nvPr userDrawn="1"/>
        </p:nvSpPr>
        <p:spPr>
          <a:xfrm>
            <a:off x="7979750" y="2106124"/>
            <a:ext cx="3482740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5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Bring digital to every person, home, and </a:t>
            </a:r>
            <a:b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Arial" panose="020B0604020202020204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TextBox 3"/>
          <p:cNvSpPr txBox="1"/>
          <p:nvPr userDrawn="1"/>
        </p:nvSpPr>
        <p:spPr>
          <a:xfrm>
            <a:off x="607645" y="1402067"/>
            <a:ext cx="3922055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282828"/>
                </a:solidFill>
              </a:rPr>
              <a:t>Thank you.</a:t>
            </a:r>
            <a:endParaRPr lang="en-US" sz="4800" dirty="0">
              <a:solidFill>
                <a:srgbClr val="282828"/>
              </a:solidFill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72630" y="6515947"/>
            <a:ext cx="426831" cy="230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10206684" y="6488855"/>
            <a:ext cx="1683612" cy="230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7989356" y="5251407"/>
            <a:ext cx="1872487" cy="4096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5052912"/>
            <a:ext cx="12196763" cy="18050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8" name="Text Placeholder 1"/>
          <p:cNvSpPr txBox="1"/>
          <p:nvPr userDrawn="1"/>
        </p:nvSpPr>
        <p:spPr>
          <a:xfrm>
            <a:off x="7981435" y="2794960"/>
            <a:ext cx="322600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  <a:t>Copyright©2018 Huawei Technologies Co., Ltd.</a:t>
            </a:r>
            <a:b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</a:br>
            <a: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  <a:t>All Rights Reserved.</a:t>
            </a:r>
            <a:br>
              <a:rPr kumimoji="1" lang="en-US" altLang="zh-CN" sz="780" dirty="0">
                <a:solidFill>
                  <a:srgbClr val="1D1D1B"/>
                </a:solidFill>
                <a:latin typeface="Arial" panose="020B0604020202020204"/>
              </a:rPr>
            </a:br>
            <a:br>
              <a:rPr kumimoji="1" lang="en-US" altLang="zh-CN" sz="780" dirty="0">
                <a:solidFill>
                  <a:srgbClr val="1D1D1B"/>
                </a:solidFill>
                <a:latin typeface="Arial" panose="020B0604020202020204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only and constitutes neither an offer nor an acceptance. Huawei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may change the information at any time without notice. </a:t>
            </a:r>
            <a:endParaRPr kumimoji="1" lang="en-US" altLang="zh-CN" sz="850" dirty="0">
              <a:solidFill>
                <a:srgbClr val="1D1D1B"/>
              </a:solidFill>
              <a:latin typeface="Arial" panose="020B0604020202020204"/>
              <a:cs typeface="Arial" panose="020B0604020202020204" pitchFamily="34" charset="0"/>
            </a:endParaRPr>
          </a:p>
          <a:p>
            <a:pPr>
              <a:lnSpc>
                <a:spcPts val="1065"/>
              </a:lnSpc>
            </a:pPr>
            <a:endParaRPr kumimoji="1" lang="zh-CN" altLang="en-US" sz="780" dirty="0">
              <a:solidFill>
                <a:srgbClr val="1D1D1B"/>
              </a:solidFill>
              <a:latin typeface="Arial" panose="020B0604020202020204"/>
            </a:endParaRPr>
          </a:p>
        </p:txBody>
      </p:sp>
      <p:sp>
        <p:nvSpPr>
          <p:cNvPr id="9" name="Subtitle 6"/>
          <p:cNvSpPr txBox="1"/>
          <p:nvPr userDrawn="1"/>
        </p:nvSpPr>
        <p:spPr>
          <a:xfrm>
            <a:off x="7989358" y="1631849"/>
            <a:ext cx="3478607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0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把数字世界带入每个人、每个家庭、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每个组织，构建万物互联的智能世界。</a:t>
            </a:r>
            <a:endParaRPr kumimoji="1" lang="zh-CN" altLang="en-US" sz="1300" dirty="0">
              <a:solidFill>
                <a:srgbClr val="1D1D1B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Subtitle 6"/>
          <p:cNvSpPr txBox="1"/>
          <p:nvPr userDrawn="1"/>
        </p:nvSpPr>
        <p:spPr>
          <a:xfrm>
            <a:off x="7979750" y="2106124"/>
            <a:ext cx="3482740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0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Bring digital to every person, home, and </a:t>
            </a:r>
            <a:b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Arial" panose="020B0604020202020204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TextBox 3"/>
          <p:cNvSpPr txBox="1"/>
          <p:nvPr userDrawn="1"/>
        </p:nvSpPr>
        <p:spPr>
          <a:xfrm>
            <a:off x="607646" y="1402067"/>
            <a:ext cx="3922055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795" dirty="0">
                <a:solidFill>
                  <a:srgbClr val="282828"/>
                </a:solidFill>
              </a:rPr>
              <a:t>Thank you.</a:t>
            </a:r>
            <a:endParaRPr lang="en-US" sz="4795" dirty="0">
              <a:solidFill>
                <a:srgbClr val="282828"/>
              </a:solidFill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72630" y="6515947"/>
            <a:ext cx="426831" cy="230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10206685" y="6488855"/>
            <a:ext cx="1683612" cy="230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7989356" y="5251409"/>
            <a:ext cx="1872487" cy="4096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460" y="456137"/>
            <a:ext cx="10744836" cy="40060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="0" baseline="0">
                <a:solidFill>
                  <a:srgbClr val="A72126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defRPr>
            </a:lvl1pPr>
            <a:lvl2pPr marL="593725" indent="0" algn="ctr">
              <a:buNone/>
              <a:defRPr sz="2595"/>
            </a:lvl2pPr>
            <a:lvl3pPr marL="1187450" indent="0" algn="ctr">
              <a:buNone/>
              <a:defRPr sz="2335"/>
            </a:lvl3pPr>
            <a:lvl4pPr marL="1781175" indent="0" algn="ctr">
              <a:buNone/>
              <a:defRPr sz="2080"/>
            </a:lvl4pPr>
            <a:lvl5pPr marL="2374900" indent="0" algn="ctr">
              <a:buNone/>
              <a:defRPr sz="2080"/>
            </a:lvl5pPr>
            <a:lvl6pPr marL="2968625" indent="0" algn="ctr">
              <a:buNone/>
              <a:defRPr sz="2080"/>
            </a:lvl6pPr>
            <a:lvl7pPr marL="3561715" indent="0" algn="ctr">
              <a:buNone/>
              <a:defRPr sz="2080"/>
            </a:lvl7pPr>
            <a:lvl8pPr marL="4155440" indent="0" algn="ctr">
              <a:buNone/>
              <a:defRPr sz="2080"/>
            </a:lvl8pPr>
            <a:lvl9pPr marL="4749165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55406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725" indent="0" algn="ctr">
              <a:buNone/>
              <a:defRPr sz="2595"/>
            </a:lvl2pPr>
            <a:lvl3pPr marL="1187450" indent="0" algn="ctr">
              <a:buNone/>
              <a:defRPr sz="2335"/>
            </a:lvl3pPr>
            <a:lvl4pPr marL="1781175" indent="0" algn="ctr">
              <a:buNone/>
              <a:defRPr sz="2080"/>
            </a:lvl4pPr>
            <a:lvl5pPr marL="2374900" indent="0" algn="ctr">
              <a:buNone/>
              <a:defRPr sz="2080"/>
            </a:lvl5pPr>
            <a:lvl6pPr marL="2968625" indent="0" algn="ctr">
              <a:buNone/>
              <a:defRPr sz="2080"/>
            </a:lvl6pPr>
            <a:lvl7pPr marL="3561715" indent="0" algn="ctr">
              <a:buNone/>
              <a:defRPr sz="2080"/>
            </a:lvl7pPr>
            <a:lvl8pPr marL="4155440" indent="0" algn="ctr">
              <a:buNone/>
              <a:defRPr sz="2080"/>
            </a:lvl8pPr>
            <a:lvl9pPr marL="4749165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736909" y="1193075"/>
            <a:ext cx="10733557" cy="4999374"/>
          </a:xfrm>
          <a:prstGeom prst="rect">
            <a:avLst/>
          </a:prstGeom>
        </p:spPr>
        <p:txBody>
          <a:bodyPr lIns="0" tIns="0" rIns="0" bIns="0"/>
          <a:lstStyle>
            <a:lvl1pPr marL="12065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7770" algn="ctr"/>
              </a:tabLst>
              <a:defRPr sz="18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525780" indent="-170815">
              <a:buFont typeface="Arial" panose="020B0604020202020204" pitchFamily="34" charset="0"/>
              <a:buChar char="•"/>
              <a:tabLst>
                <a:tab pos="1207770" algn="ctr"/>
              </a:tabLst>
              <a:defRPr sz="1300" baseline="0"/>
            </a:lvl2pPr>
            <a:lvl3pPr marL="525780" indent="-170815">
              <a:buFont typeface="Arial" panose="020B0604020202020204" pitchFamily="34" charset="0"/>
              <a:buChar char="•"/>
              <a:tabLst>
                <a:tab pos="1207770" algn="ctr"/>
              </a:tabLst>
              <a:defRPr sz="1300" baseline="0"/>
            </a:lvl3pPr>
            <a:lvl4pPr marL="525780" indent="-170815">
              <a:buFont typeface="Arial" panose="020B0604020202020204" pitchFamily="34" charset="0"/>
              <a:buChar char="•"/>
              <a:tabLst>
                <a:tab pos="1207770" algn="ctr"/>
              </a:tabLst>
              <a:defRPr sz="1300" baseline="0"/>
            </a:lvl4pPr>
            <a:lvl5pPr marL="525780" indent="-170815">
              <a:buFont typeface="Arial" panose="020B0604020202020204" pitchFamily="34" charset="0"/>
              <a:buChar char="•"/>
              <a:tabLst>
                <a:tab pos="1207770" algn="ctr"/>
              </a:tabLst>
              <a:defRPr sz="1300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5052910"/>
            <a:ext cx="12196763" cy="18050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8" name="Text Placeholder 1"/>
          <p:cNvSpPr txBox="1"/>
          <p:nvPr userDrawn="1"/>
        </p:nvSpPr>
        <p:spPr>
          <a:xfrm>
            <a:off x="7981435" y="2794960"/>
            <a:ext cx="322600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  <a:t>Copyright©2018 Huawei Technologies Co., Ltd.</a:t>
            </a:r>
            <a:b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</a:br>
            <a: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  <a:t>All Rights Reserved.</a:t>
            </a:r>
            <a:br>
              <a:rPr kumimoji="1" lang="en-US" altLang="zh-CN" sz="780" dirty="0">
                <a:solidFill>
                  <a:srgbClr val="1D1D1B"/>
                </a:solidFill>
                <a:latin typeface="Arial" panose="020B0604020202020204"/>
              </a:rPr>
            </a:br>
            <a:br>
              <a:rPr kumimoji="1" lang="en-US" altLang="zh-CN" sz="780" dirty="0">
                <a:solidFill>
                  <a:srgbClr val="1D1D1B"/>
                </a:solidFill>
                <a:latin typeface="Arial" panose="020B0604020202020204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only and constitutes neither an offer nor an acceptance. Huawei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may change the information at any time without notice. </a:t>
            </a:r>
            <a:endParaRPr kumimoji="1" lang="en-US" altLang="zh-CN" sz="850" dirty="0">
              <a:solidFill>
                <a:srgbClr val="1D1D1B"/>
              </a:solidFill>
              <a:latin typeface="Arial" panose="020B0604020202020204"/>
              <a:cs typeface="Arial" panose="020B0604020202020204" pitchFamily="34" charset="0"/>
            </a:endParaRPr>
          </a:p>
          <a:p>
            <a:pPr>
              <a:lnSpc>
                <a:spcPts val="1065"/>
              </a:lnSpc>
            </a:pPr>
            <a:endParaRPr kumimoji="1" lang="zh-CN" altLang="en-US" sz="780" dirty="0">
              <a:solidFill>
                <a:srgbClr val="1D1D1B"/>
              </a:solidFill>
              <a:latin typeface="Arial" panose="020B0604020202020204"/>
            </a:endParaRPr>
          </a:p>
        </p:txBody>
      </p:sp>
      <p:sp>
        <p:nvSpPr>
          <p:cNvPr id="9" name="Subtitle 6"/>
          <p:cNvSpPr txBox="1"/>
          <p:nvPr userDrawn="1"/>
        </p:nvSpPr>
        <p:spPr>
          <a:xfrm>
            <a:off x="7989357" y="1631849"/>
            <a:ext cx="3478607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0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把数字世界带入每个人、每个家庭、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每个组织，构建万物互联的智能世界。</a:t>
            </a:r>
            <a:endParaRPr kumimoji="1" lang="zh-CN" altLang="en-US" sz="1300" dirty="0">
              <a:solidFill>
                <a:srgbClr val="1D1D1B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Subtitle 6"/>
          <p:cNvSpPr txBox="1"/>
          <p:nvPr userDrawn="1"/>
        </p:nvSpPr>
        <p:spPr>
          <a:xfrm>
            <a:off x="7979750" y="2106124"/>
            <a:ext cx="3482740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5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Bring digital to every person, home, and </a:t>
            </a:r>
            <a:b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Arial" panose="020B0604020202020204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TextBox 3"/>
          <p:cNvSpPr txBox="1"/>
          <p:nvPr userDrawn="1"/>
        </p:nvSpPr>
        <p:spPr>
          <a:xfrm>
            <a:off x="607645" y="1402067"/>
            <a:ext cx="3922055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282828"/>
                </a:solidFill>
              </a:rPr>
              <a:t>Thank you.</a:t>
            </a:r>
            <a:endParaRPr lang="en-US" sz="4800" dirty="0">
              <a:solidFill>
                <a:srgbClr val="282828"/>
              </a:solidFill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72630" y="6515947"/>
            <a:ext cx="426831" cy="230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10206684" y="6488855"/>
            <a:ext cx="1683612" cy="230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7989356" y="5251407"/>
            <a:ext cx="1872487" cy="4096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5052910"/>
            <a:ext cx="12196763" cy="18050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8" name="Text Placeholder 1"/>
          <p:cNvSpPr txBox="1"/>
          <p:nvPr userDrawn="1"/>
        </p:nvSpPr>
        <p:spPr>
          <a:xfrm>
            <a:off x="7981435" y="2794960"/>
            <a:ext cx="322600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  <a:t>Copyright©2018 Huawei Technologies Co., Ltd.</a:t>
            </a:r>
            <a:b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</a:br>
            <a: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  <a:t>All Rights Reserved.</a:t>
            </a:r>
            <a:br>
              <a:rPr kumimoji="1" lang="en-US" altLang="zh-CN" sz="780" dirty="0">
                <a:solidFill>
                  <a:srgbClr val="1D1D1B"/>
                </a:solidFill>
                <a:latin typeface="Arial" panose="020B0604020202020204"/>
              </a:rPr>
            </a:br>
            <a:br>
              <a:rPr kumimoji="1" lang="en-US" altLang="zh-CN" sz="780" dirty="0">
                <a:solidFill>
                  <a:srgbClr val="1D1D1B"/>
                </a:solidFill>
                <a:latin typeface="Arial" panose="020B0604020202020204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only and constitutes neither an offer nor an acceptance. Huawei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may change the information at any time without notice. </a:t>
            </a:r>
            <a:endParaRPr kumimoji="1" lang="en-US" altLang="zh-CN" sz="850" dirty="0">
              <a:solidFill>
                <a:srgbClr val="1D1D1B"/>
              </a:solidFill>
              <a:latin typeface="Arial" panose="020B0604020202020204"/>
              <a:cs typeface="Arial" panose="020B0604020202020204" pitchFamily="34" charset="0"/>
            </a:endParaRPr>
          </a:p>
          <a:p>
            <a:pPr>
              <a:lnSpc>
                <a:spcPts val="1065"/>
              </a:lnSpc>
            </a:pPr>
            <a:endParaRPr kumimoji="1" lang="zh-CN" altLang="en-US" sz="780" dirty="0">
              <a:solidFill>
                <a:srgbClr val="1D1D1B"/>
              </a:solidFill>
              <a:latin typeface="Arial" panose="020B0604020202020204"/>
            </a:endParaRPr>
          </a:p>
        </p:txBody>
      </p:sp>
      <p:sp>
        <p:nvSpPr>
          <p:cNvPr id="9" name="Subtitle 6"/>
          <p:cNvSpPr txBox="1"/>
          <p:nvPr userDrawn="1"/>
        </p:nvSpPr>
        <p:spPr>
          <a:xfrm>
            <a:off x="7989357" y="1631849"/>
            <a:ext cx="3478607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0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把数字世界带入每个人、每个家庭、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每个组织，构建万物互联的智能世界。</a:t>
            </a:r>
            <a:endParaRPr kumimoji="1" lang="zh-CN" altLang="en-US" sz="1300" dirty="0">
              <a:solidFill>
                <a:srgbClr val="1D1D1B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Subtitle 6"/>
          <p:cNvSpPr txBox="1"/>
          <p:nvPr userDrawn="1"/>
        </p:nvSpPr>
        <p:spPr>
          <a:xfrm>
            <a:off x="7979750" y="2106124"/>
            <a:ext cx="3482740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5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Bring digital to every person, home, and </a:t>
            </a:r>
            <a:b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Arial" panose="020B0604020202020204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TextBox 3"/>
          <p:cNvSpPr txBox="1"/>
          <p:nvPr userDrawn="1"/>
        </p:nvSpPr>
        <p:spPr>
          <a:xfrm>
            <a:off x="607645" y="1402067"/>
            <a:ext cx="3922055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282828"/>
                </a:solidFill>
              </a:rPr>
              <a:t>Thank you.</a:t>
            </a:r>
            <a:endParaRPr lang="en-US" sz="4800" dirty="0">
              <a:solidFill>
                <a:srgbClr val="282828"/>
              </a:solidFill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72630" y="6515947"/>
            <a:ext cx="426831" cy="230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10206684" y="6488855"/>
            <a:ext cx="1683612" cy="230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7989356" y="5251407"/>
            <a:ext cx="1872487" cy="4096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5052910"/>
            <a:ext cx="12196763" cy="18050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8" name="Text Placeholder 1"/>
          <p:cNvSpPr txBox="1"/>
          <p:nvPr userDrawn="1"/>
        </p:nvSpPr>
        <p:spPr>
          <a:xfrm>
            <a:off x="7981435" y="2794960"/>
            <a:ext cx="322600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  <a:t>Copyright©2018 Huawei Technologies Co., Ltd.</a:t>
            </a:r>
            <a:b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</a:br>
            <a:r>
              <a:rPr kumimoji="1" lang="en-US" altLang="zh-CN" sz="850" b="1" dirty="0">
                <a:solidFill>
                  <a:srgbClr val="1D1D1B"/>
                </a:solidFill>
                <a:latin typeface="Arial" panose="020B0604020202020204"/>
              </a:rPr>
              <a:t>All Rights Reserved.</a:t>
            </a:r>
            <a:br>
              <a:rPr kumimoji="1" lang="en-US" altLang="zh-CN" sz="780" dirty="0">
                <a:solidFill>
                  <a:srgbClr val="1D1D1B"/>
                </a:solidFill>
                <a:latin typeface="Arial" panose="020B0604020202020204"/>
              </a:rPr>
            </a:br>
            <a:br>
              <a:rPr kumimoji="1" lang="en-US" altLang="zh-CN" sz="780" dirty="0">
                <a:solidFill>
                  <a:srgbClr val="1D1D1B"/>
                </a:solidFill>
                <a:latin typeface="Arial" panose="020B0604020202020204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only and constitutes neither an offer nor an acceptance. Huawei </a:t>
            </a:r>
            <a:b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may change the information at any time without notice. </a:t>
            </a:r>
            <a:endParaRPr kumimoji="1" lang="en-US" altLang="zh-CN" sz="850" dirty="0">
              <a:solidFill>
                <a:srgbClr val="1D1D1B"/>
              </a:solidFill>
              <a:latin typeface="Arial" panose="020B0604020202020204"/>
              <a:cs typeface="Arial" panose="020B0604020202020204" pitchFamily="34" charset="0"/>
            </a:endParaRPr>
          </a:p>
          <a:p>
            <a:pPr>
              <a:lnSpc>
                <a:spcPts val="1065"/>
              </a:lnSpc>
            </a:pPr>
            <a:endParaRPr kumimoji="1" lang="zh-CN" altLang="en-US" sz="780" dirty="0">
              <a:solidFill>
                <a:srgbClr val="1D1D1B"/>
              </a:solidFill>
              <a:latin typeface="Arial" panose="020B0604020202020204"/>
            </a:endParaRPr>
          </a:p>
        </p:txBody>
      </p:sp>
      <p:sp>
        <p:nvSpPr>
          <p:cNvPr id="9" name="Subtitle 6"/>
          <p:cNvSpPr txBox="1"/>
          <p:nvPr userDrawn="1"/>
        </p:nvSpPr>
        <p:spPr>
          <a:xfrm>
            <a:off x="7989357" y="1631849"/>
            <a:ext cx="3478607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0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把数字世界带入每个人、每个家庭、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每个组织，构建万物互联的智能世界。</a:t>
            </a:r>
            <a:endParaRPr kumimoji="1" lang="zh-CN" altLang="en-US" sz="1300" dirty="0">
              <a:solidFill>
                <a:srgbClr val="1D1D1B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Subtitle 6"/>
          <p:cNvSpPr txBox="1"/>
          <p:nvPr userDrawn="1"/>
        </p:nvSpPr>
        <p:spPr>
          <a:xfrm>
            <a:off x="7979750" y="2106124"/>
            <a:ext cx="3482740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5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Bring digital to every person, home, and </a:t>
            </a:r>
            <a:b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Arial" panose="020B0604020202020204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Arial" panose="020B0604020202020204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TextBox 3"/>
          <p:cNvSpPr txBox="1"/>
          <p:nvPr userDrawn="1"/>
        </p:nvSpPr>
        <p:spPr>
          <a:xfrm>
            <a:off x="607645" y="1402067"/>
            <a:ext cx="3922055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282828"/>
                </a:solidFill>
              </a:rPr>
              <a:t>Thank you.</a:t>
            </a:r>
            <a:endParaRPr lang="en-US" sz="4800" dirty="0">
              <a:solidFill>
                <a:srgbClr val="282828"/>
              </a:solidFill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72630" y="6515947"/>
            <a:ext cx="426831" cy="230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10206684" y="6488855"/>
            <a:ext cx="1683612" cy="230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7989356" y="5251407"/>
            <a:ext cx="1872487" cy="4096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460" y="456137"/>
            <a:ext cx="10744836" cy="40060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="0" baseline="0">
                <a:solidFill>
                  <a:srgbClr val="A72126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defRPr>
            </a:lvl1pPr>
            <a:lvl2pPr marL="593725" indent="0" algn="ctr">
              <a:buNone/>
              <a:defRPr sz="2595"/>
            </a:lvl2pPr>
            <a:lvl3pPr marL="1187450" indent="0" algn="ctr">
              <a:buNone/>
              <a:defRPr sz="2335"/>
            </a:lvl3pPr>
            <a:lvl4pPr marL="1781175" indent="0" algn="ctr">
              <a:buNone/>
              <a:defRPr sz="2080"/>
            </a:lvl4pPr>
            <a:lvl5pPr marL="2374900" indent="0" algn="ctr">
              <a:buNone/>
              <a:defRPr sz="2080"/>
            </a:lvl5pPr>
            <a:lvl6pPr marL="2968625" indent="0" algn="ctr">
              <a:buNone/>
              <a:defRPr sz="2080"/>
            </a:lvl6pPr>
            <a:lvl7pPr marL="3561715" indent="0" algn="ctr">
              <a:buNone/>
              <a:defRPr sz="2080"/>
            </a:lvl7pPr>
            <a:lvl8pPr marL="4155440" indent="0" algn="ctr">
              <a:buNone/>
              <a:defRPr sz="2080"/>
            </a:lvl8pPr>
            <a:lvl9pPr marL="4749165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3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2" hasCustomPrompt="1"/>
          </p:nvPr>
        </p:nvSpPr>
        <p:spPr>
          <a:xfrm>
            <a:off x="726021" y="1512875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79705" marR="0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7770" algn="ctr"/>
              </a:tabLst>
              <a:defRPr sz="18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328930" marR="0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7770" algn="ctr"/>
              </a:tabLst>
              <a:defRPr sz="160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098550" marR="0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7770" algn="ctr"/>
              </a:tabLst>
              <a:defRPr sz="130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525780" indent="-171450">
              <a:buFont typeface="Arial" panose="020B0604020202020204" pitchFamily="34" charset="0"/>
              <a:buChar char="•"/>
              <a:tabLst>
                <a:tab pos="1208405" algn="ctr"/>
              </a:tabLst>
              <a:defRPr sz="1300" baseline="0"/>
            </a:lvl4pPr>
            <a:lvl5pPr marL="525780" indent="-171450">
              <a:buFont typeface="Arial" panose="020B0604020202020204" pitchFamily="34" charset="0"/>
              <a:buChar char="•"/>
              <a:tabLst>
                <a:tab pos="1208405" algn="ctr"/>
              </a:tabLst>
              <a:defRPr sz="1300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  <a:p>
            <a:pPr marL="328930" marR="0" lvl="1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770" algn="ctr"/>
              </a:tabLst>
              <a:defRPr/>
            </a:pPr>
            <a:r>
              <a:rPr lang="zh-CN" altLang="en-US" dirty="0"/>
              <a:t>单击此处添加文本</a:t>
            </a:r>
            <a:endParaRPr lang="en-US" dirty="0"/>
          </a:p>
          <a:p>
            <a:pPr marL="1098550" marR="0" lvl="2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770" algn="ctr"/>
              </a:tabLst>
              <a:defRPr/>
            </a:pPr>
            <a:r>
              <a:rPr lang="zh-CN" altLang="en-US" dirty="0"/>
              <a:t>单击此处添加文本</a:t>
            </a:r>
            <a:endParaRPr lang="en-US" dirty="0"/>
          </a:p>
          <a:p>
            <a:pPr marL="1098550" marR="0" lvl="2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770" algn="ctr"/>
              </a:tabLst>
              <a:defRPr/>
            </a:pPr>
            <a:endParaRPr lang="en-US" altLang="zh-CN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6BC-06EE-447A-A4F8-71400E12C6D4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04640-FC8E-4C67-998F-CA2B52220DE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460" y="456139"/>
            <a:ext cx="10744836" cy="40060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="0" baseline="0">
                <a:solidFill>
                  <a:srgbClr val="A72126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defRPr>
            </a:lvl1pPr>
            <a:lvl2pPr marL="593725" indent="0" algn="ctr">
              <a:buNone/>
              <a:defRPr sz="2595"/>
            </a:lvl2pPr>
            <a:lvl3pPr marL="1186815" indent="0" algn="ctr">
              <a:buNone/>
              <a:defRPr sz="2335"/>
            </a:lvl3pPr>
            <a:lvl4pPr marL="1780540" indent="0" algn="ctr">
              <a:buNone/>
              <a:defRPr sz="2075"/>
            </a:lvl4pPr>
            <a:lvl5pPr marL="2373630" indent="0" algn="ctr">
              <a:buNone/>
              <a:defRPr sz="2075"/>
            </a:lvl5pPr>
            <a:lvl6pPr marL="2967355" indent="0" algn="ctr">
              <a:buNone/>
              <a:defRPr sz="2075"/>
            </a:lvl6pPr>
            <a:lvl7pPr marL="3560445" indent="0" algn="ctr">
              <a:buNone/>
              <a:defRPr sz="2075"/>
            </a:lvl7pPr>
            <a:lvl8pPr marL="4154170" indent="0" algn="ctr">
              <a:buNone/>
              <a:defRPr sz="2075"/>
            </a:lvl8pPr>
            <a:lvl9pPr marL="4747260" indent="0" algn="ctr">
              <a:buNone/>
              <a:defRPr sz="2075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25"/>
              </a:lnSpc>
              <a:spcBef>
                <a:spcPts val="0"/>
              </a:spcBef>
              <a:buNone/>
              <a:defRPr sz="2795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090" indent="0" algn="ctr">
              <a:buNone/>
              <a:defRPr sz="2595"/>
            </a:lvl2pPr>
            <a:lvl3pPr marL="1186180" indent="0" algn="ctr">
              <a:buNone/>
              <a:defRPr sz="2335"/>
            </a:lvl3pPr>
            <a:lvl4pPr marL="1779270" indent="0" algn="ctr">
              <a:buNone/>
              <a:defRPr sz="2075"/>
            </a:lvl4pPr>
            <a:lvl5pPr marL="2372995" indent="0" algn="ctr">
              <a:buNone/>
              <a:defRPr sz="2075"/>
            </a:lvl5pPr>
            <a:lvl6pPr marL="2966085" indent="0" algn="ctr">
              <a:buNone/>
              <a:defRPr sz="2075"/>
            </a:lvl6pPr>
            <a:lvl7pPr marL="3559175" indent="0" algn="ctr">
              <a:buNone/>
              <a:defRPr sz="2075"/>
            </a:lvl7pPr>
            <a:lvl8pPr marL="4152265" indent="0" algn="ctr">
              <a:buNone/>
              <a:defRPr sz="2075"/>
            </a:lvl8pPr>
            <a:lvl9pPr marL="4745355" indent="0" algn="ctr">
              <a:buNone/>
              <a:defRPr sz="2075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460" y="456135"/>
            <a:ext cx="10744836" cy="40060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="0" baseline="0">
                <a:solidFill>
                  <a:srgbClr val="A72126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2985" indent="0" algn="ctr">
              <a:buNone/>
              <a:defRPr sz="2080"/>
            </a:lvl7pPr>
            <a:lvl8pPr marL="4156710" indent="0" algn="ctr">
              <a:buNone/>
              <a:defRPr sz="2080"/>
            </a:lvl8pPr>
            <a:lvl9pPr marL="4750435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460" y="456135"/>
            <a:ext cx="10744836" cy="40060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="0" baseline="0">
                <a:solidFill>
                  <a:srgbClr val="A72126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刷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2833" y="520852"/>
            <a:ext cx="11034000" cy="5400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 defTabSz="914400" rtl="0" eaLnBrk="1" fontAlgn="base" latinLnBrk="0" hangingPunct="1">
              <a:lnSpc>
                <a:spcPts val="3430"/>
              </a:lnSpc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None/>
              <a:defRPr lang="en-US" sz="2800" b="1" kern="0" dirty="0">
                <a:solidFill>
                  <a:schemeClr val="tx1"/>
                </a:solidFill>
                <a:latin typeface="Huawei Sans" panose="020B0604020202020204"/>
                <a:ea typeface="微软雅黑" panose="020B0503020204020204" pitchFamily="34" charset="-122"/>
                <a:cs typeface="+mn-ea"/>
              </a:defRPr>
            </a:lvl1pPr>
            <a:lvl2pPr marL="593725" indent="0" algn="ctr">
              <a:buNone/>
              <a:defRPr sz="2600"/>
            </a:lvl2pPr>
            <a:lvl3pPr marL="1187450" indent="0" algn="ctr">
              <a:buNone/>
              <a:defRPr sz="2335"/>
            </a:lvl3pPr>
            <a:lvl4pPr marL="1781175" indent="0" algn="ctr">
              <a:buNone/>
              <a:defRPr sz="2080"/>
            </a:lvl4pPr>
            <a:lvl5pPr marL="2374900" indent="0" algn="ctr">
              <a:buNone/>
              <a:defRPr sz="2080"/>
            </a:lvl5pPr>
            <a:lvl6pPr marL="2968625" indent="0" algn="ctr">
              <a:buNone/>
              <a:defRPr sz="2080"/>
            </a:lvl6pPr>
            <a:lvl7pPr marL="3562350" indent="0" algn="ctr">
              <a:buNone/>
              <a:defRPr sz="2080"/>
            </a:lvl7pPr>
            <a:lvl8pPr marL="4156075" indent="0" algn="ctr">
              <a:buNone/>
              <a:defRPr sz="2080"/>
            </a:lvl8pPr>
            <a:lvl9pPr marL="474980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1857" y="44444"/>
            <a:ext cx="10756714" cy="782457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153913" y="6481209"/>
            <a:ext cx="719876" cy="268151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1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914400">
              <a:defRPr/>
            </a:pPr>
            <a:fld id="{F755AC03-EC96-4B0E-A354-103101E6B5FF}" type="datetime1">
              <a:rPr lang="zh-CN" altLang="en-US" smtClean="0">
                <a:solidFill>
                  <a:srgbClr val="000000"/>
                </a:solidFill>
              </a:rPr>
            </a:fld>
            <a:endParaRPr lang="en-GB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3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2" hasCustomPrompt="1"/>
          </p:nvPr>
        </p:nvSpPr>
        <p:spPr>
          <a:xfrm>
            <a:off x="726021" y="1512875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79705" marR="0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7770" algn="ctr"/>
              </a:tabLst>
              <a:defRPr sz="18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328930" marR="0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7770" algn="ctr"/>
              </a:tabLst>
              <a:defRPr sz="160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098550" marR="0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7770" algn="ctr"/>
              </a:tabLst>
              <a:defRPr sz="130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525780" indent="-171450">
              <a:buFont typeface="Arial" panose="020B0604020202020204" pitchFamily="34" charset="0"/>
              <a:buChar char="•"/>
              <a:tabLst>
                <a:tab pos="1208405" algn="ctr"/>
              </a:tabLst>
              <a:defRPr sz="1300" baseline="0"/>
            </a:lvl4pPr>
            <a:lvl5pPr marL="525780" indent="-171450">
              <a:buFont typeface="Arial" panose="020B0604020202020204" pitchFamily="34" charset="0"/>
              <a:buChar char="•"/>
              <a:tabLst>
                <a:tab pos="1208405" algn="ctr"/>
              </a:tabLst>
              <a:defRPr sz="1300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  <a:p>
            <a:pPr marL="328930" marR="0" lvl="1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770" algn="ctr"/>
              </a:tabLst>
              <a:defRPr/>
            </a:pPr>
            <a:r>
              <a:rPr lang="zh-CN" altLang="en-US" dirty="0"/>
              <a:t>单击此处添加文本</a:t>
            </a:r>
            <a:endParaRPr lang="en-US" dirty="0"/>
          </a:p>
          <a:p>
            <a:pPr marL="1098550" marR="0" lvl="2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770" algn="ctr"/>
              </a:tabLst>
              <a:defRPr/>
            </a:pPr>
            <a:r>
              <a:rPr lang="zh-CN" altLang="en-US" dirty="0"/>
              <a:t>单击此处添加文本</a:t>
            </a:r>
            <a:endParaRPr lang="en-US" dirty="0"/>
          </a:p>
          <a:p>
            <a:pPr marL="1098550" marR="0" lvl="2" indent="-168275" algn="l" defTabSz="11880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770" algn="ctr"/>
              </a:tabLst>
              <a:defRPr/>
            </a:pPr>
            <a:endParaRPr lang="en-US" altLang="zh-CN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460" y="456137"/>
            <a:ext cx="10744836" cy="40060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="0" baseline="0">
                <a:solidFill>
                  <a:srgbClr val="A72126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defRPr>
            </a:lvl1pPr>
            <a:lvl2pPr marL="593725" indent="0" algn="ctr">
              <a:buNone/>
              <a:defRPr sz="2595"/>
            </a:lvl2pPr>
            <a:lvl3pPr marL="1187450" indent="0" algn="ctr">
              <a:buNone/>
              <a:defRPr sz="2335"/>
            </a:lvl3pPr>
            <a:lvl4pPr marL="1781175" indent="0" algn="ctr">
              <a:buNone/>
              <a:defRPr sz="2080"/>
            </a:lvl4pPr>
            <a:lvl5pPr marL="2374900" indent="0" algn="ctr">
              <a:buNone/>
              <a:defRPr sz="2080"/>
            </a:lvl5pPr>
            <a:lvl6pPr marL="2968625" indent="0" algn="ctr">
              <a:buNone/>
              <a:defRPr sz="2080"/>
            </a:lvl6pPr>
            <a:lvl7pPr marL="3561715" indent="0" algn="ctr">
              <a:buNone/>
              <a:defRPr sz="2080"/>
            </a:lvl7pPr>
            <a:lvl8pPr marL="4155440" indent="0" algn="ctr">
              <a:buNone/>
              <a:defRPr sz="2080"/>
            </a:lvl8pPr>
            <a:lvl9pPr marL="4749165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25"/>
              </a:lnSpc>
              <a:spcBef>
                <a:spcPts val="0"/>
              </a:spcBef>
              <a:buNone/>
              <a:defRPr sz="2795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090" indent="0" algn="ctr">
              <a:buNone/>
              <a:defRPr sz="2595"/>
            </a:lvl2pPr>
            <a:lvl3pPr marL="1186180" indent="0" algn="ctr">
              <a:buNone/>
              <a:defRPr sz="2335"/>
            </a:lvl3pPr>
            <a:lvl4pPr marL="1779270" indent="0" algn="ctr">
              <a:buNone/>
              <a:defRPr sz="2075"/>
            </a:lvl4pPr>
            <a:lvl5pPr marL="2372995" indent="0" algn="ctr">
              <a:buNone/>
              <a:defRPr sz="2075"/>
            </a:lvl5pPr>
            <a:lvl6pPr marL="2966085" indent="0" algn="ctr">
              <a:buNone/>
              <a:defRPr sz="2075"/>
            </a:lvl6pPr>
            <a:lvl7pPr marL="3559175" indent="0" algn="ctr">
              <a:buNone/>
              <a:defRPr sz="2075"/>
            </a:lvl7pPr>
            <a:lvl8pPr marL="4152265" indent="0" algn="ctr">
              <a:buNone/>
              <a:defRPr sz="2075"/>
            </a:lvl8pPr>
            <a:lvl9pPr marL="4745355" indent="0" algn="ctr">
              <a:buNone/>
              <a:defRPr sz="2075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460" y="456139"/>
            <a:ext cx="10744836" cy="40060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="0" baseline="0">
                <a:solidFill>
                  <a:srgbClr val="A72126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defRPr>
            </a:lvl1pPr>
            <a:lvl2pPr marL="593725" indent="0" algn="ctr">
              <a:buNone/>
              <a:defRPr sz="2595"/>
            </a:lvl2pPr>
            <a:lvl3pPr marL="1186815" indent="0" algn="ctr">
              <a:buNone/>
              <a:defRPr sz="2335"/>
            </a:lvl3pPr>
            <a:lvl4pPr marL="1780540" indent="0" algn="ctr">
              <a:buNone/>
              <a:defRPr sz="2075"/>
            </a:lvl4pPr>
            <a:lvl5pPr marL="2373630" indent="0" algn="ctr">
              <a:buNone/>
              <a:defRPr sz="2075"/>
            </a:lvl5pPr>
            <a:lvl6pPr marL="2967355" indent="0" algn="ctr">
              <a:buNone/>
              <a:defRPr sz="2075"/>
            </a:lvl6pPr>
            <a:lvl7pPr marL="3560445" indent="0" algn="ctr">
              <a:buNone/>
              <a:defRPr sz="2075"/>
            </a:lvl7pPr>
            <a:lvl8pPr marL="4154170" indent="0" algn="ctr">
              <a:buNone/>
              <a:defRPr sz="2075"/>
            </a:lvl8pPr>
            <a:lvl9pPr marL="4747260" indent="0" algn="ctr">
              <a:buNone/>
              <a:defRPr sz="2075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25"/>
              </a:lnSpc>
              <a:spcBef>
                <a:spcPts val="0"/>
              </a:spcBef>
              <a:buNone/>
              <a:defRPr sz="2795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090" indent="0" algn="ctr">
              <a:buNone/>
              <a:defRPr sz="2595"/>
            </a:lvl2pPr>
            <a:lvl3pPr marL="1186180" indent="0" algn="ctr">
              <a:buNone/>
              <a:defRPr sz="2335"/>
            </a:lvl3pPr>
            <a:lvl4pPr marL="1779270" indent="0" algn="ctr">
              <a:buNone/>
              <a:defRPr sz="2075"/>
            </a:lvl4pPr>
            <a:lvl5pPr marL="2372995" indent="0" algn="ctr">
              <a:buNone/>
              <a:defRPr sz="2075"/>
            </a:lvl5pPr>
            <a:lvl6pPr marL="2966085" indent="0" algn="ctr">
              <a:buNone/>
              <a:defRPr sz="2075"/>
            </a:lvl6pPr>
            <a:lvl7pPr marL="3559175" indent="0" algn="ctr">
              <a:buNone/>
              <a:defRPr sz="2075"/>
            </a:lvl7pPr>
            <a:lvl8pPr marL="4152265" indent="0" algn="ctr">
              <a:buNone/>
              <a:defRPr sz="2075"/>
            </a:lvl8pPr>
            <a:lvl9pPr marL="4745355" indent="0" algn="ctr">
              <a:buNone/>
              <a:defRPr sz="2075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0294" y="155885"/>
            <a:ext cx="10977404" cy="521010"/>
          </a:xfrm>
          <a:prstGeom prst="rect">
            <a:avLst/>
          </a:prstGeom>
        </p:spPr>
        <p:txBody>
          <a:bodyPr/>
          <a:lstStyle>
            <a:lvl1pPr algn="l">
              <a:defRPr sz="3300" b="0">
                <a:latin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6888" y="901350"/>
            <a:ext cx="10582972" cy="5261944"/>
          </a:xfrm>
          <a:prstGeom prst="rect">
            <a:avLst/>
          </a:prstGeom>
        </p:spPr>
        <p:txBody>
          <a:bodyPr/>
          <a:lstStyle>
            <a:lvl1pPr>
              <a:buClrTx/>
              <a:buFont typeface="Wingdings" panose="05000000000000000000" pitchFamily="2" charset="2"/>
              <a:buChar char="n"/>
              <a:defRPr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buFont typeface="Wingdings" panose="05000000000000000000" pitchFamily="2" charset="2"/>
              <a:buChar char="l"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buFont typeface="Wingdings" panose="05000000000000000000" pitchFamily="2" charset="2"/>
              <a:buChar char="Ø"/>
              <a:defRPr/>
            </a:lvl3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p:transition advClick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0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0196000" y="6319872"/>
            <a:ext cx="1269075" cy="271153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916955" y="6356939"/>
            <a:ext cx="1463467" cy="242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5" dirty="0">
                <a:solidFill>
                  <a:srgbClr val="1D1D1B"/>
                </a:solidFill>
                <a:cs typeface="Arial" panose="020B0604020202020204" pitchFamily="34" charset="0"/>
              </a:rPr>
              <a:t>Huawei Confidential</a:t>
            </a:r>
            <a:endParaRPr lang="en-US" sz="975" dirty="0">
              <a:solidFill>
                <a:srgbClr val="1D1D1B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695326" y="6403223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75">
                <a:solidFill>
                  <a:srgbClr val="1D1D1B"/>
                </a:solidFill>
                <a:cs typeface="Arial" panose="020B0604020202020204" pitchFamily="34" charset="0"/>
              </a:rPr>
            </a:fld>
            <a:endParaRPr lang="en-US" sz="975" dirty="0">
              <a:solidFill>
                <a:srgbClr val="1D1D1B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3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736908" y="1501989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2065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05" algn="ctr"/>
              </a:tabLst>
              <a:defRPr sz="18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525780" indent="-171450">
              <a:buFont typeface="Arial" panose="020B0604020202020204" pitchFamily="34" charset="0"/>
              <a:buChar char="•"/>
              <a:tabLst>
                <a:tab pos="1208405" algn="ctr"/>
              </a:tabLst>
              <a:defRPr sz="1300" baseline="0"/>
            </a:lvl2pPr>
            <a:lvl3pPr marL="525780" indent="-171450">
              <a:buFont typeface="Arial" panose="020B0604020202020204" pitchFamily="34" charset="0"/>
              <a:buChar char="•"/>
              <a:tabLst>
                <a:tab pos="1208405" algn="ctr"/>
              </a:tabLst>
              <a:defRPr sz="1300" baseline="0"/>
            </a:lvl3pPr>
            <a:lvl4pPr marL="525780" indent="-171450">
              <a:buFont typeface="Arial" panose="020B0604020202020204" pitchFamily="34" charset="0"/>
              <a:buChar char="•"/>
              <a:tabLst>
                <a:tab pos="1208405" algn="ctr"/>
              </a:tabLst>
              <a:defRPr sz="1300" baseline="0"/>
            </a:lvl4pPr>
            <a:lvl5pPr marL="525780" indent="-171450">
              <a:buFont typeface="Arial" panose="020B0604020202020204" pitchFamily="34" charset="0"/>
              <a:buChar char="•"/>
              <a:tabLst>
                <a:tab pos="1208405" algn="ctr"/>
              </a:tabLst>
              <a:defRPr sz="1300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757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757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12C6-3264-4844-B53A-43B49B8D39D4}" type="datetime1">
              <a:rPr lang="zh-CN" altLang="en-US" smtClean="0">
                <a:solidFill>
                  <a:srgbClr val="1D1D1A"/>
                </a:solidFill>
              </a:rPr>
            </a:fld>
            <a:endParaRPr lang="zh-CN" altLang="en-US">
              <a:solidFill>
                <a:srgbClr val="1D1D1A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1D1D1A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04640-FC8E-4C67-998F-CA2B52220DE3}" type="slidenum">
              <a:rPr lang="zh-CN" altLang="en-US" smtClean="0">
                <a:solidFill>
                  <a:srgbClr val="1D1D1A"/>
                </a:solidFill>
              </a:rPr>
            </a:fld>
            <a:endParaRPr lang="zh-CN" altLang="en-US">
              <a:solidFill>
                <a:srgbClr val="1D1D1A"/>
              </a:solidFill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66BC-06EE-447A-A4F8-71400E12C6D4}" type="datetime1">
              <a:rPr lang="zh-CN" altLang="en-US" smtClean="0">
                <a:solidFill>
                  <a:srgbClr val="1D1D1A"/>
                </a:solidFill>
              </a:rPr>
            </a:fld>
            <a:endParaRPr lang="zh-CN" altLang="en-US">
              <a:solidFill>
                <a:srgbClr val="1D1D1A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1D1D1A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04640-FC8E-4C67-998F-CA2B52220DE3}" type="slidenum">
              <a:rPr lang="zh-CN" altLang="en-US" smtClean="0">
                <a:solidFill>
                  <a:srgbClr val="1D1D1A"/>
                </a:solidFill>
              </a:rPr>
            </a:fld>
            <a:endParaRPr lang="zh-CN" altLang="en-US">
              <a:solidFill>
                <a:srgbClr val="1D1D1A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4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593725" indent="0" algn="ctr">
              <a:buNone/>
              <a:defRPr sz="2595"/>
            </a:lvl2pPr>
            <a:lvl3pPr marL="1187450" indent="0" algn="ctr">
              <a:buNone/>
              <a:defRPr sz="2335"/>
            </a:lvl3pPr>
            <a:lvl4pPr marL="1780540" indent="0" algn="ctr">
              <a:buNone/>
              <a:defRPr sz="2080"/>
            </a:lvl4pPr>
            <a:lvl5pPr marL="2374265" indent="0" algn="ctr">
              <a:buNone/>
              <a:defRPr sz="2080"/>
            </a:lvl5pPr>
            <a:lvl6pPr marL="2967990" indent="0" algn="ctr">
              <a:buNone/>
              <a:defRPr sz="2080"/>
            </a:lvl6pPr>
            <a:lvl7pPr marL="3561715" indent="0" algn="ctr">
              <a:buNone/>
              <a:defRPr sz="2080"/>
            </a:lvl7pPr>
            <a:lvl8pPr marL="4155440" indent="0" algn="ctr">
              <a:buNone/>
              <a:defRPr sz="2080"/>
            </a:lvl8pPr>
            <a:lvl9pPr marL="4748530" indent="0" algn="ctr">
              <a:buNone/>
              <a:defRPr sz="2080"/>
            </a:lvl9pPr>
          </a:lstStyle>
          <a:p>
            <a:r>
              <a:rPr lang="en-US" altLang="zh-CN" dirty="0"/>
              <a:t>Ari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460" y="456135"/>
            <a:ext cx="10744836" cy="40060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="0" baseline="0">
                <a:solidFill>
                  <a:srgbClr val="A72126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智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1" Type="http://schemas.openxmlformats.org/officeDocument/2006/relationships/theme" Target="../theme/theme10.xml"/><Relationship Id="rId20" Type="http://schemas.openxmlformats.org/officeDocument/2006/relationships/image" Target="../media/image9.png"/><Relationship Id="rId2" Type="http://schemas.openxmlformats.org/officeDocument/2006/relationships/slideLayout" Target="../slideLayouts/slideLayout10.xml"/><Relationship Id="rId19" Type="http://schemas.openxmlformats.org/officeDocument/2006/relationships/image" Target="../media/image8.jpeg"/><Relationship Id="rId18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_rels/slideMaster1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1.xml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12.xml.rels><?xml version="1.0" encoding="UTF-8" standalone="yes"?>
<Relationships xmlns="http://schemas.openxmlformats.org/package/2006/relationships"><Relationship Id="rId4" Type="http://schemas.openxmlformats.org/officeDocument/2006/relationships/theme" Target="../theme/theme12.xml"/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image" Target="../media/image3.tiff"/></Relationships>
</file>

<file path=ppt/slideMasters/_rels/slideMaster14.xml.rels><?xml version="1.0" encoding="UTF-8" standalone="yes"?>
<Relationships xmlns="http://schemas.openxmlformats.org/package/2006/relationships"><Relationship Id="rId6" Type="http://schemas.openxmlformats.org/officeDocument/2006/relationships/theme" Target="../theme/theme14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/Relationships>
</file>

<file path=ppt/slideMasters/_rels/slideMaster15.xml.rels><?xml version="1.0" encoding="UTF-8" standalone="yes"?>
<Relationships xmlns="http://schemas.openxmlformats.org/package/2006/relationships"><Relationship Id="rId6" Type="http://schemas.openxmlformats.org/officeDocument/2006/relationships/theme" Target="../theme/theme15.xml"/><Relationship Id="rId5" Type="http://schemas.openxmlformats.org/officeDocument/2006/relationships/image" Target="../media/image3.tiff"/><Relationship Id="rId4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/Relationships>
</file>

<file path=ppt/slideMasters/_rels/slideMaster16.xml.rels><?xml version="1.0" encoding="UTF-8" standalone="yes"?>
<Relationships xmlns="http://schemas.openxmlformats.org/package/2006/relationships"><Relationship Id="rId4" Type="http://schemas.openxmlformats.org/officeDocument/2006/relationships/theme" Target="../theme/theme16.xml"/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43.xml"/><Relationship Id="rId1" Type="http://schemas.openxmlformats.org/officeDocument/2006/relationships/slideLayout" Target="../slideLayouts/slideLayout42.xml"/></Relationships>
</file>

<file path=ppt/slideMasters/_rels/slideMaster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0.xml"/><Relationship Id="rId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5.xml"/><Relationship Id="rId10" Type="http://schemas.openxmlformats.org/officeDocument/2006/relationships/theme" Target="../theme/theme17.xml"/><Relationship Id="rId1" Type="http://schemas.openxmlformats.org/officeDocument/2006/relationships/slideLayout" Target="../slideLayouts/slideLayout4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image" Target="../media/image3.tiff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image" Target="../media/image3.tiff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image" Target="../media/image5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image" Target="../media/image4.png"/></Relationships>
</file>

<file path=ppt/slideMasters/_rels/slideMaster8.xml.rels><?xml version="1.0" encoding="UTF-8" standalone="yes"?>
<Relationships xmlns="http://schemas.openxmlformats.org/package/2006/relationships"><Relationship Id="rId6" Type="http://schemas.openxmlformats.org/officeDocument/2006/relationships/theme" Target="../theme/theme8.xml"/><Relationship Id="rId5" Type="http://schemas.openxmlformats.org/officeDocument/2006/relationships/image" Target="../media/image6.tiff"/><Relationship Id="rId4" Type="http://schemas.openxmlformats.org/officeDocument/2006/relationships/slideLayout" Target="../slideLayouts/slideLayout6.xml"/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9.xml.rels><?xml version="1.0" encoding="UTF-8" standalone="yes"?>
<Relationships xmlns="http://schemas.openxmlformats.org/package/2006/relationships"><Relationship Id="rId4" Type="http://schemas.openxmlformats.org/officeDocument/2006/relationships/theme" Target="../theme/theme9.xml"/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" cstate="email"/>
          <a:stretch>
            <a:fillRect/>
          </a:stretch>
        </p:blipFill>
        <p:spPr>
          <a:xfrm>
            <a:off x="2381" y="0"/>
            <a:ext cx="12192000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9625629" y="5956007"/>
            <a:ext cx="1973225" cy="43154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微软雅黑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1128" y="5911693"/>
            <a:ext cx="1587726" cy="5201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微软雅黑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9" name="TextBox 3"/>
          <p:cNvSpPr txBox="1"/>
          <p:nvPr userDrawn="1"/>
        </p:nvSpPr>
        <p:spPr>
          <a:xfrm>
            <a:off x="734418" y="6402806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75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fld>
            <a:endParaRPr lang="en-US" sz="975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89" y="6223000"/>
            <a:ext cx="1208985" cy="39608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</p:sldLayoutIdLst>
  <p:hf hdr="0" ftr="0" dt="0"/>
  <p:txStyles>
    <p:titleStyle>
      <a:lvl1pPr algn="l" defTabSz="1186815" rtl="0" eaLnBrk="1" latinLnBrk="0" hangingPunct="1">
        <a:lnSpc>
          <a:spcPct val="90000"/>
        </a:lnSpc>
        <a:spcBef>
          <a:spcPct val="0"/>
        </a:spcBef>
        <a:buNone/>
        <a:defRPr sz="57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6815" rtl="0" eaLnBrk="1" latinLnBrk="0" hangingPunct="1">
        <a:lnSpc>
          <a:spcPct val="90000"/>
        </a:lnSpc>
        <a:spcBef>
          <a:spcPts val="1295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27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336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708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017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390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699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071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380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681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054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363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735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044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417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726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313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313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9" name="TextBox 3"/>
          <p:cNvSpPr txBox="1"/>
          <p:nvPr userDrawn="1"/>
        </p:nvSpPr>
        <p:spPr>
          <a:xfrm>
            <a:off x="734418" y="6402806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75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fld>
            <a:endParaRPr lang="en-US" sz="975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90" y="6223002"/>
            <a:ext cx="1208985" cy="39608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</p:sldLayoutIdLst>
  <p:hf hdr="0" ftr="0" dt="0"/>
  <p:txStyles>
    <p:titleStyle>
      <a:lvl1pPr algn="l" defTabSz="1186180" rtl="0" eaLnBrk="1" latinLnBrk="0" hangingPunct="1">
        <a:lnSpc>
          <a:spcPct val="90000"/>
        </a:lnSpc>
        <a:spcBef>
          <a:spcPct val="0"/>
        </a:spcBef>
        <a:buNone/>
        <a:defRPr sz="57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6180" rtl="0" eaLnBrk="1" latinLnBrk="0" hangingPunct="1">
        <a:lnSpc>
          <a:spcPct val="90000"/>
        </a:lnSpc>
        <a:spcBef>
          <a:spcPts val="1295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89635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2725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645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6954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263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572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4881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190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09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618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7927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299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608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5917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226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535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  <a:cs typeface="Arial" panose="020B0604020202020204"/>
                    <a:sym typeface="Arial" panose="020B0604020202020204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  <a:cs typeface="Arial" panose="020B0604020202020204"/>
                    <a:sym typeface="Arial" panose="020B0604020202020204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</p:grpSp>
      </p:grpSp>
      <p:sp>
        <p:nvSpPr>
          <p:cNvPr id="41" name="TextBox 2"/>
          <p:cNvSpPr txBox="1"/>
          <p:nvPr userDrawn="1"/>
        </p:nvSpPr>
        <p:spPr>
          <a:xfrm>
            <a:off x="1095468" y="6356939"/>
            <a:ext cx="1463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9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Huawei Confidential</a:t>
            </a:r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7" name="TextBox 3"/>
          <p:cNvSpPr txBox="1"/>
          <p:nvPr userDrawn="1"/>
        </p:nvSpPr>
        <p:spPr>
          <a:xfrm>
            <a:off x="734132" y="6402808"/>
            <a:ext cx="49972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00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</a:fld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pic>
        <p:nvPicPr>
          <p:cNvPr id="48" name="Picture 46"/>
          <p:cNvPicPr>
            <a:picLocks noChangeAspect="1"/>
          </p:cNvPicPr>
          <p:nvPr userDrawn="1"/>
        </p:nvPicPr>
        <p:blipFill>
          <a:blip r:embed="rId1" cstate="email"/>
          <a:stretch>
            <a:fillRect/>
          </a:stretch>
        </p:blipFill>
        <p:spPr>
          <a:xfrm>
            <a:off x="10196176" y="6323416"/>
            <a:ext cx="1270800" cy="2750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defTabSz="1187450" rtl="0" eaLnBrk="1" latinLnBrk="0" hangingPunct="1">
        <a:lnSpc>
          <a:spcPct val="90000"/>
        </a:lnSpc>
        <a:spcBef>
          <a:spcPct val="0"/>
        </a:spcBef>
        <a:buNone/>
        <a:defRPr sz="57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745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2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39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77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14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51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88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26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63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745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117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490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86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171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544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916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440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440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8" name="TextBox 2"/>
          <p:cNvSpPr txBox="1"/>
          <p:nvPr userDrawn="1"/>
        </p:nvSpPr>
        <p:spPr>
          <a:xfrm>
            <a:off x="1095895" y="6356940"/>
            <a:ext cx="14640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10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  <a:endParaRPr lang="en-US" sz="10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3"/>
          <p:cNvSpPr txBox="1"/>
          <p:nvPr userDrawn="1"/>
        </p:nvSpPr>
        <p:spPr>
          <a:xfrm>
            <a:off x="734418" y="6402806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905">
              <a:defRPr/>
            </a:pPr>
            <a:fld id="{C3837181-38C6-AD4F-B8BA-B444770388BB}" type="slidenum">
              <a:rPr lang="en-US" sz="975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fld>
            <a:endParaRPr lang="en-US" sz="975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>
          <a:blip r:embed="rId5" cstate="email"/>
          <a:stretch>
            <a:fillRect/>
          </a:stretch>
        </p:blipFill>
        <p:spPr>
          <a:xfrm>
            <a:off x="10199982" y="6321254"/>
            <a:ext cx="1269571" cy="27729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</p:sldLayoutIdLst>
  <p:hf hdr="0" ftr="0" dt="0"/>
  <p:txStyles>
    <p:titleStyle>
      <a:lvl1pPr algn="l" defTabSz="1187450" rtl="0" eaLnBrk="1" latinLnBrk="0" hangingPunct="1">
        <a:lnSpc>
          <a:spcPct val="90000"/>
        </a:lnSpc>
        <a:spcBef>
          <a:spcPct val="0"/>
        </a:spcBef>
        <a:buNone/>
        <a:defRPr sz="57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745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2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39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77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14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51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88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26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63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745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117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490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86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171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544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916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  <a:cs typeface="Arial" panose="020B0604020202020204"/>
                    <a:sym typeface="Arial" panose="020B0604020202020204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  <a:cs typeface="Arial" panose="020B0604020202020204"/>
                    <a:sym typeface="Arial" panose="020B0604020202020204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</p:grpSp>
      </p:grpSp>
      <p:sp>
        <p:nvSpPr>
          <p:cNvPr id="41" name="TextBox 2"/>
          <p:cNvSpPr txBox="1"/>
          <p:nvPr userDrawn="1"/>
        </p:nvSpPr>
        <p:spPr>
          <a:xfrm>
            <a:off x="1095468" y="6356939"/>
            <a:ext cx="1463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9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Huawei Confidential</a:t>
            </a:r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7" name="TextBox 3"/>
          <p:cNvSpPr txBox="1"/>
          <p:nvPr userDrawn="1"/>
        </p:nvSpPr>
        <p:spPr>
          <a:xfrm>
            <a:off x="734132" y="6402808"/>
            <a:ext cx="49972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00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</a:fld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pic>
        <p:nvPicPr>
          <p:cNvPr id="48" name="Picture 46"/>
          <p:cNvPicPr>
            <a:picLocks noChangeAspect="1"/>
          </p:cNvPicPr>
          <p:nvPr userDrawn="1"/>
        </p:nvPicPr>
        <p:blipFill>
          <a:blip r:embed="rId5" cstate="email"/>
          <a:stretch>
            <a:fillRect/>
          </a:stretch>
        </p:blipFill>
        <p:spPr>
          <a:xfrm>
            <a:off x="10196176" y="6323416"/>
            <a:ext cx="1270800" cy="2750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</p:sldLayoutIdLst>
  <p:hf hdr="0" ftr="0" dt="0"/>
  <p:txStyles>
    <p:titleStyle>
      <a:lvl1pPr algn="l" defTabSz="1187450" rtl="0" eaLnBrk="1" latinLnBrk="0" hangingPunct="1">
        <a:lnSpc>
          <a:spcPct val="90000"/>
        </a:lnSpc>
        <a:spcBef>
          <a:spcPct val="0"/>
        </a:spcBef>
        <a:buNone/>
        <a:defRPr sz="57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745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2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39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77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14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51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88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26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63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745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117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490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86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171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544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916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9" name="TextBox 3"/>
          <p:cNvSpPr txBox="1"/>
          <p:nvPr userDrawn="1"/>
        </p:nvSpPr>
        <p:spPr>
          <a:xfrm>
            <a:off x="734418" y="6402806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75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fld>
            <a:endParaRPr lang="en-US" sz="975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89" y="6223000"/>
            <a:ext cx="1208985" cy="39608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</p:sldLayoutIdLst>
  <p:hf hdr="0" ftr="0" dt="0"/>
  <p:txStyles>
    <p:titleStyle>
      <a:lvl1pPr algn="l" defTabSz="1186815" rtl="0" eaLnBrk="1" latinLnBrk="0" hangingPunct="1">
        <a:lnSpc>
          <a:spcPct val="90000"/>
        </a:lnSpc>
        <a:spcBef>
          <a:spcPct val="0"/>
        </a:spcBef>
        <a:buNone/>
        <a:defRPr sz="57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6815" rtl="0" eaLnBrk="1" latinLnBrk="0" hangingPunct="1">
        <a:lnSpc>
          <a:spcPct val="90000"/>
        </a:lnSpc>
        <a:spcBef>
          <a:spcPts val="1295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27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336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708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017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390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699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071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380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681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054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363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735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044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417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726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313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313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9" name="TextBox 3"/>
          <p:cNvSpPr txBox="1"/>
          <p:nvPr userDrawn="1"/>
        </p:nvSpPr>
        <p:spPr>
          <a:xfrm>
            <a:off x="734418" y="6402806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75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fld>
            <a:endParaRPr lang="en-US" sz="975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90" y="6223002"/>
            <a:ext cx="1208985" cy="39608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</p:sldLayoutIdLst>
  <p:hf hdr="0" ftr="0" dt="0"/>
  <p:txStyles>
    <p:titleStyle>
      <a:lvl1pPr algn="l" defTabSz="1186180" rtl="0" eaLnBrk="1" latinLnBrk="0" hangingPunct="1">
        <a:lnSpc>
          <a:spcPct val="90000"/>
        </a:lnSpc>
        <a:spcBef>
          <a:spcPct val="0"/>
        </a:spcBef>
        <a:buNone/>
        <a:defRPr sz="57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6180" rtl="0" eaLnBrk="1" latinLnBrk="0" hangingPunct="1">
        <a:lnSpc>
          <a:spcPct val="90000"/>
        </a:lnSpc>
        <a:spcBef>
          <a:spcPts val="1295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89635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2725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645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6954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263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572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4881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190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09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618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7927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299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608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5917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226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535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  <a:cs typeface="Arial" panose="020B0604020202020204"/>
                    <a:sym typeface="Arial" panose="020B0604020202020204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  <a:cs typeface="Arial" panose="020B0604020202020204"/>
                    <a:sym typeface="Arial" panose="020B0604020202020204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</p:grpSp>
      </p:grpSp>
      <p:sp>
        <p:nvSpPr>
          <p:cNvPr id="41" name="TextBox 2"/>
          <p:cNvSpPr txBox="1"/>
          <p:nvPr userDrawn="1"/>
        </p:nvSpPr>
        <p:spPr>
          <a:xfrm>
            <a:off x="1095468" y="6356939"/>
            <a:ext cx="1463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9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Huawei Confidential</a:t>
            </a:r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7" name="TextBox 3"/>
          <p:cNvSpPr txBox="1"/>
          <p:nvPr userDrawn="1"/>
        </p:nvSpPr>
        <p:spPr>
          <a:xfrm>
            <a:off x="734132" y="6402808"/>
            <a:ext cx="49972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00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</a:fld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pic>
        <p:nvPicPr>
          <p:cNvPr id="48" name="Picture 46"/>
          <p:cNvPicPr>
            <a:picLocks noChangeAspect="1"/>
          </p:cNvPicPr>
          <p:nvPr userDrawn="1"/>
        </p:nvPicPr>
        <p:blipFill>
          <a:blip r:embed="rId1" cstate="email"/>
          <a:stretch>
            <a:fillRect/>
          </a:stretch>
        </p:blipFill>
        <p:spPr>
          <a:xfrm>
            <a:off x="10196176" y="6323416"/>
            <a:ext cx="1270800" cy="2750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defTabSz="1187450" rtl="0" eaLnBrk="1" latinLnBrk="0" hangingPunct="1">
        <a:lnSpc>
          <a:spcPct val="90000"/>
        </a:lnSpc>
        <a:spcBef>
          <a:spcPct val="0"/>
        </a:spcBef>
        <a:buNone/>
        <a:defRPr sz="57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745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2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39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77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14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51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88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26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63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745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117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490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86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171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544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916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  <a:cs typeface="Arial" panose="020B0604020202020204"/>
                    <a:sym typeface="Arial" panose="020B0604020202020204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  <a:cs typeface="Arial" panose="020B0604020202020204"/>
                    <a:sym typeface="Arial" panose="020B0604020202020204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</p:grpSp>
      </p:grpSp>
      <p:sp>
        <p:nvSpPr>
          <p:cNvPr id="41" name="TextBox 2"/>
          <p:cNvSpPr txBox="1"/>
          <p:nvPr userDrawn="1"/>
        </p:nvSpPr>
        <p:spPr>
          <a:xfrm>
            <a:off x="1095468" y="6356939"/>
            <a:ext cx="1463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9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Huawei Confidential</a:t>
            </a:r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7" name="TextBox 3"/>
          <p:cNvSpPr txBox="1"/>
          <p:nvPr userDrawn="1"/>
        </p:nvSpPr>
        <p:spPr>
          <a:xfrm>
            <a:off x="734132" y="6402808"/>
            <a:ext cx="49972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00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</a:fld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pic>
        <p:nvPicPr>
          <p:cNvPr id="48" name="Picture 46"/>
          <p:cNvPicPr>
            <a:picLocks noChangeAspect="1"/>
          </p:cNvPicPr>
          <p:nvPr userDrawn="1"/>
        </p:nvPicPr>
        <p:blipFill>
          <a:blip r:embed="rId1" cstate="email"/>
          <a:stretch>
            <a:fillRect/>
          </a:stretch>
        </p:blipFill>
        <p:spPr>
          <a:xfrm>
            <a:off x="10196176" y="6323416"/>
            <a:ext cx="1270800" cy="2750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defTabSz="1187450" rtl="0" eaLnBrk="1" latinLnBrk="0" hangingPunct="1">
        <a:lnSpc>
          <a:spcPct val="90000"/>
        </a:lnSpc>
        <a:spcBef>
          <a:spcPct val="0"/>
        </a:spcBef>
        <a:buNone/>
        <a:defRPr sz="57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745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2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39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77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14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51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88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26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63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745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117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490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86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171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544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916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440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440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8" name="TextBox 2"/>
          <p:cNvSpPr txBox="1"/>
          <p:nvPr userDrawn="1"/>
        </p:nvSpPr>
        <p:spPr>
          <a:xfrm>
            <a:off x="1095895" y="6356940"/>
            <a:ext cx="14640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10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  <a:endParaRPr lang="en-US" sz="10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3"/>
          <p:cNvSpPr txBox="1"/>
          <p:nvPr userDrawn="1"/>
        </p:nvSpPr>
        <p:spPr>
          <a:xfrm>
            <a:off x="734418" y="6402806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905">
              <a:defRPr/>
            </a:pPr>
            <a:fld id="{C3837181-38C6-AD4F-B8BA-B444770388BB}" type="slidenum">
              <a:rPr lang="en-US" sz="975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fld>
            <a:endParaRPr lang="en-US" sz="975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10199982" y="6321254"/>
            <a:ext cx="1269571" cy="27729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1187450" rtl="0" eaLnBrk="1" latinLnBrk="0" hangingPunct="1">
        <a:lnSpc>
          <a:spcPct val="90000"/>
        </a:lnSpc>
        <a:spcBef>
          <a:spcPct val="0"/>
        </a:spcBef>
        <a:buNone/>
        <a:defRPr sz="57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745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2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39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77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14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51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88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26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63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745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117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490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86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171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544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916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95468" y="6356941"/>
            <a:ext cx="1463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10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Huawei Confidential</a:t>
            </a:r>
            <a:endParaRPr lang="en-US" sz="10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734132" y="6402806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75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</a:fld>
            <a:endParaRPr lang="en-US" sz="975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440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  <a:cs typeface="Arial" panose="020B0604020202020204"/>
                    <a:sym typeface="Arial" panose="020B0604020202020204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440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  <a:cs typeface="Arial" panose="020B0604020202020204"/>
                    <a:sym typeface="Arial" panose="020B0604020202020204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/>
                </a:endParaRPr>
              </a:p>
            </p:txBody>
          </p:sp>
        </p:grpSp>
      </p:grpSp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1" cstate="email"/>
          <a:stretch>
            <a:fillRect/>
          </a:stretch>
        </p:blipFill>
        <p:spPr>
          <a:xfrm>
            <a:off x="10195998" y="6315134"/>
            <a:ext cx="1273690" cy="27855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defTabSz="1187450" rtl="0" eaLnBrk="1" latinLnBrk="0" hangingPunct="1">
        <a:lnSpc>
          <a:spcPct val="90000"/>
        </a:lnSpc>
        <a:spcBef>
          <a:spcPct val="0"/>
        </a:spcBef>
        <a:buNone/>
        <a:defRPr sz="57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745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2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39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77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14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51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88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26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63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745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117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490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86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171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544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916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3765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765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8" name="TextBox 2"/>
          <p:cNvSpPr txBox="1"/>
          <p:nvPr userDrawn="1"/>
        </p:nvSpPr>
        <p:spPr>
          <a:xfrm>
            <a:off x="1095896" y="6356942"/>
            <a:ext cx="14640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10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  <a:endParaRPr lang="en-US" sz="10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3"/>
          <p:cNvSpPr txBox="1"/>
          <p:nvPr userDrawn="1"/>
        </p:nvSpPr>
        <p:spPr>
          <a:xfrm>
            <a:off x="734418" y="6402806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75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fld>
            <a:endParaRPr lang="en-US" sz="975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10199983" y="6321256"/>
            <a:ext cx="1269571" cy="27729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hdr="0" ftr="0" dt="0"/>
  <p:txStyles>
    <p:titleStyle>
      <a:lvl1pPr algn="l" defTabSz="1186815" rtl="0" eaLnBrk="1" latinLnBrk="0" hangingPunct="1">
        <a:lnSpc>
          <a:spcPct val="90000"/>
        </a:lnSpc>
        <a:spcBef>
          <a:spcPct val="0"/>
        </a:spcBef>
        <a:buNone/>
        <a:defRPr sz="57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6815" rtl="0" eaLnBrk="1" latinLnBrk="0" hangingPunct="1">
        <a:lnSpc>
          <a:spcPct val="90000"/>
        </a:lnSpc>
        <a:spcBef>
          <a:spcPts val="1295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27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336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708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017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390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6990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071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3805" indent="-296545" algn="l" defTabSz="118681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681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054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363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735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0445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417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7260" algn="l" defTabSz="1186815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313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313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313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8" name="TextBox 2"/>
          <p:cNvSpPr txBox="1"/>
          <p:nvPr userDrawn="1"/>
        </p:nvSpPr>
        <p:spPr>
          <a:xfrm>
            <a:off x="1095897" y="6356944"/>
            <a:ext cx="14640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3765"/>
            <a:r>
              <a:rPr lang="en-US" sz="10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  <a:endParaRPr lang="en-US" sz="10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3"/>
          <p:cNvSpPr txBox="1"/>
          <p:nvPr userDrawn="1"/>
        </p:nvSpPr>
        <p:spPr>
          <a:xfrm>
            <a:off x="734418" y="6402806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>
              <a:defRPr/>
            </a:pPr>
            <a:fld id="{C3837181-38C6-AD4F-B8BA-B444770388BB}" type="slidenum">
              <a:rPr lang="en-US" sz="975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fld>
            <a:endParaRPr lang="en-US" sz="975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>
          <a:blip r:embed="rId1" cstate="email"/>
          <a:stretch>
            <a:fillRect/>
          </a:stretch>
        </p:blipFill>
        <p:spPr>
          <a:xfrm>
            <a:off x="10199984" y="6321258"/>
            <a:ext cx="1269571" cy="27729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defTabSz="1186180" rtl="0" eaLnBrk="1" latinLnBrk="0" hangingPunct="1">
        <a:lnSpc>
          <a:spcPct val="90000"/>
        </a:lnSpc>
        <a:spcBef>
          <a:spcPct val="0"/>
        </a:spcBef>
        <a:buNone/>
        <a:defRPr sz="57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6180" rtl="0" eaLnBrk="1" latinLnBrk="0" hangingPunct="1">
        <a:lnSpc>
          <a:spcPct val="90000"/>
        </a:lnSpc>
        <a:spcBef>
          <a:spcPts val="1295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89635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2725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645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6954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263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572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4881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1900" indent="-296545" algn="l" defTabSz="118618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09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618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79270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299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608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5917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226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5355" algn="l" defTabSz="118618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95467" y="6356939"/>
            <a:ext cx="35039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zh-CN" sz="9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Proprietary - Restricted Distribution</a:t>
            </a:r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734131" y="6402806"/>
            <a:ext cx="49972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905">
              <a:defRPr/>
            </a:pPr>
            <a:fld id="{C3837181-38C6-AD4F-B8BA-B444770388BB}" type="slidenum">
              <a:rPr lang="en-US" sz="900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fld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8" name="Group 87"/>
          <p:cNvGrpSpPr>
            <a:grpSpLocks noChangeAspect="1"/>
          </p:cNvGrpSpPr>
          <p:nvPr userDrawn="1"/>
        </p:nvGrpSpPr>
        <p:grpSpPr>
          <a:xfrm>
            <a:off x="12290470" y="2625389"/>
            <a:ext cx="1967973" cy="4233515"/>
            <a:chOff x="5343885" y="-48857"/>
            <a:chExt cx="3271316" cy="7037279"/>
          </a:xfrm>
        </p:grpSpPr>
        <p:sp>
          <p:nvSpPr>
            <p:cNvPr id="89" name="矩形 13"/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196/0/84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0" name="文本框 15"/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defTabSz="914400"/>
              <a:r>
                <a:rPr kumimoji="1" lang="zh-CN" altLang="en-US" sz="800" dirty="0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公司辅助色</a:t>
              </a:r>
              <a:endParaRPr kumimoji="1" lang="zh-CN" altLang="en-US" sz="80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1" name="矩形 13"/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203/55/120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2" name="矩形 13"/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237/109/0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3" name="矩形 13"/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153/54/54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4" name="矩形 13"/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98/178/48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5" name="矩形 13"/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242/137/68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6" name="矩形 13"/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PANTONE 185C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199/0/11  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7" name="文本框 15"/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defTabSz="914400"/>
              <a:r>
                <a:rPr kumimoji="1" lang="zh-CN" altLang="en-US" sz="800" dirty="0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公司色</a:t>
              </a:r>
              <a:endParaRPr kumimoji="1" lang="zh-CN" altLang="en-US" sz="800" dirty="0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8" name="矩形 13"/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PANTONE 186C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200/16/46  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9" name="矩形 13"/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127/0/1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0" name="矩形 13"/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52/200/0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1" name="矩形 13"/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48/181/197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2" name="矩形 13"/>
            <p:cNvSpPr/>
            <p:nvPr userDrawn="1"/>
          </p:nvSpPr>
          <p:spPr>
            <a:xfrm>
              <a:off x="6184543" y="4866463"/>
              <a:ext cx="791510" cy="664398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129/193/95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3" name="矩形 13"/>
            <p:cNvSpPr/>
            <p:nvPr userDrawn="1"/>
          </p:nvSpPr>
          <p:spPr>
            <a:xfrm>
              <a:off x="6182308" y="4134866"/>
              <a:ext cx="791510" cy="664398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253/211/81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4" name="矩形 13"/>
            <p:cNvSpPr/>
            <p:nvPr userDrawn="1"/>
          </p:nvSpPr>
          <p:spPr>
            <a:xfrm>
              <a:off x="6177324" y="5596166"/>
              <a:ext cx="791510" cy="664398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86/196/210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5" name="矩形 13"/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211/57/65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6" name="矩形 13"/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211/56/89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7" name="矩形 13"/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221/128/170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8" name="矩形 13"/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191/128/130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9" name="矩形 13"/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246/183/140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0" name="矩形 13"/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176/216/156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1" name="矩形 13"/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253/227/181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2" name="矩形 13"/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148/218/226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3" name="矩形 13"/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226/129/137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4" name="矩形 13"/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226/129/152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" name="矩形 13"/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235/179/204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" name="矩形 13"/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216/179/179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" name="矩形 13"/>
            <p:cNvSpPr/>
            <p:nvPr/>
          </p:nvSpPr>
          <p:spPr>
            <a:xfrm>
              <a:off x="7811114" y="3415851"/>
              <a:ext cx="791510" cy="664398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250/211/187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8" name="矩形 13"/>
            <p:cNvSpPr/>
            <p:nvPr/>
          </p:nvSpPr>
          <p:spPr>
            <a:xfrm>
              <a:off x="7820945" y="4866463"/>
              <a:ext cx="791510" cy="664398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208/232/196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9" name="矩形 13"/>
            <p:cNvSpPr/>
            <p:nvPr/>
          </p:nvSpPr>
          <p:spPr>
            <a:xfrm>
              <a:off x="7818707" y="4134866"/>
              <a:ext cx="791510" cy="664398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254/238/193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0" name="矩形 13"/>
            <p:cNvSpPr/>
            <p:nvPr/>
          </p:nvSpPr>
          <p:spPr>
            <a:xfrm>
              <a:off x="7823691" y="5596166"/>
              <a:ext cx="791510" cy="664398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190/233/238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1" name="矩形 13"/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239/178/184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2" name="矩形 13"/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238/179/193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3" name="矩形 13"/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0/0/0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4" name="矩形 13"/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89/87/87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5" name="矩形 13"/>
            <p:cNvSpPr/>
            <p:nvPr userDrawn="1"/>
          </p:nvSpPr>
          <p:spPr>
            <a:xfrm>
              <a:off x="6445335" y="6324024"/>
              <a:ext cx="513579" cy="664398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137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6" name="矩形 13"/>
            <p:cNvSpPr/>
            <p:nvPr userDrawn="1"/>
          </p:nvSpPr>
          <p:spPr>
            <a:xfrm>
              <a:off x="7003279" y="6324024"/>
              <a:ext cx="513579" cy="664398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181</a:t>
              </a:r>
              <a:endParaRPr kumimoji="1" lang="en-US" altLang="zh-CN" sz="5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7" name="矩形 13"/>
            <p:cNvSpPr/>
            <p:nvPr userDrawn="1"/>
          </p:nvSpPr>
          <p:spPr>
            <a:xfrm>
              <a:off x="7551547" y="6324024"/>
              <a:ext cx="513579" cy="664398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221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8" name="矩形 13"/>
            <p:cNvSpPr/>
            <p:nvPr userDrawn="1"/>
          </p:nvSpPr>
          <p:spPr>
            <a:xfrm>
              <a:off x="8098559" y="6324024"/>
              <a:ext cx="513579" cy="66439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RGB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914400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255</a:t>
              </a:r>
              <a:endParaRPr kumimoji="1" lang="en-US" altLang="zh-CN" sz="500" b="1" dirty="0">
                <a:solidFill>
                  <a:srgbClr val="595757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47" name="Picture 46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176" y="6323416"/>
            <a:ext cx="1270800" cy="2750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hf hdr="0" ftr="0" dt="0"/>
  <p:txStyles>
    <p:titleStyle>
      <a:lvl1pPr algn="l" defTabSz="1188085" rtl="0" eaLnBrk="1" latinLnBrk="0" hangingPunct="1">
        <a:lnSpc>
          <a:spcPct val="90000"/>
        </a:lnSpc>
        <a:spcBef>
          <a:spcPct val="0"/>
        </a:spcBef>
        <a:buNone/>
        <a:defRPr sz="57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7180" indent="-297180" algn="l" defTabSz="1188085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905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2pPr>
      <a:lvl3pPr marL="1484630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2078355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4pPr>
      <a:lvl5pPr marL="2672715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0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6pPr>
      <a:lvl7pPr marL="3860165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7pPr>
      <a:lvl8pPr marL="4454525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8pPr>
      <a:lvl9pPr marL="5048250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2pPr>
      <a:lvl3pPr marL="1188085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3pPr>
      <a:lvl4pPr marL="1781810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4pPr>
      <a:lvl5pPr marL="2375535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5pPr>
      <a:lvl6pPr marL="2969260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6pPr>
      <a:lvl7pPr marL="3563620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7pPr>
      <a:lvl8pPr marL="4157345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8pPr>
      <a:lvl9pPr marL="4751070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 userDrawn="1"/>
        </p:nvGrpSpPr>
        <p:grpSpPr>
          <a:xfrm>
            <a:off x="12216278" y="2931937"/>
            <a:ext cx="1982916" cy="3934682"/>
            <a:chOff x="12216278" y="2262477"/>
            <a:chExt cx="1982916" cy="4604143"/>
          </a:xfrm>
        </p:grpSpPr>
        <p:grpSp>
          <p:nvGrpSpPr>
            <p:cNvPr id="26" name="组合 25"/>
            <p:cNvGrpSpPr/>
            <p:nvPr userDrawn="1"/>
          </p:nvGrpSpPr>
          <p:grpSpPr>
            <a:xfrm>
              <a:off x="12315635" y="2262477"/>
              <a:ext cx="1883559" cy="692624"/>
              <a:chOff x="12315635" y="2207613"/>
              <a:chExt cx="1883559" cy="692624"/>
            </a:xfrm>
          </p:grpSpPr>
          <p:sp>
            <p:nvSpPr>
              <p:cNvPr id="44" name="矩形 5"/>
              <p:cNvSpPr/>
              <p:nvPr userDrawn="1"/>
            </p:nvSpPr>
            <p:spPr>
              <a:xfrm>
                <a:off x="12315635" y="2401808"/>
                <a:ext cx="911019" cy="498429"/>
              </a:xfrm>
              <a:prstGeom prst="rect">
                <a:avLst/>
              </a:prstGeom>
              <a:solidFill>
                <a:srgbClr val="C810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186C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200/16/46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矩形 9"/>
              <p:cNvSpPr/>
              <p:nvPr userDrawn="1"/>
            </p:nvSpPr>
            <p:spPr>
              <a:xfrm>
                <a:off x="13288175" y="2401808"/>
                <a:ext cx="911019" cy="498429"/>
              </a:xfrm>
              <a:prstGeom prst="rect">
                <a:avLst/>
              </a:prstGeom>
              <a:solidFill>
                <a:srgbClr val="C700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P</a:t>
                </a:r>
                <a:r>
                  <a:rPr kumimoji="1" lang="en-US" altLang="en-US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ANTONE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185C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 199/0/11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文本框 31"/>
              <p:cNvSpPr txBox="1"/>
              <p:nvPr userDrawn="1"/>
            </p:nvSpPr>
            <p:spPr>
              <a:xfrm>
                <a:off x="12326898" y="2207613"/>
                <a:ext cx="384721" cy="1800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 defTabSz="91440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品牌色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 userDrawn="1"/>
          </p:nvGrpSpPr>
          <p:grpSpPr>
            <a:xfrm>
              <a:off x="12216278" y="3054642"/>
              <a:ext cx="1982912" cy="3811978"/>
              <a:chOff x="12216278" y="3054642"/>
              <a:chExt cx="1982912" cy="3811978"/>
            </a:xfrm>
          </p:grpSpPr>
          <p:sp>
            <p:nvSpPr>
              <p:cNvPr id="28" name="矩形 12"/>
              <p:cNvSpPr/>
              <p:nvPr userDrawn="1"/>
            </p:nvSpPr>
            <p:spPr>
              <a:xfrm>
                <a:off x="12315640" y="3785971"/>
                <a:ext cx="885201" cy="462672"/>
              </a:xfrm>
              <a:prstGeom prst="rect">
                <a:avLst/>
              </a:prstGeom>
              <a:solidFill>
                <a:srgbClr val="EA5A4F"/>
              </a:solidFill>
              <a:ln>
                <a:solidFill>
                  <a:srgbClr val="EA5A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234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90/79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矩形 13"/>
              <p:cNvSpPr/>
              <p:nvPr userDrawn="1"/>
            </p:nvSpPr>
            <p:spPr>
              <a:xfrm>
                <a:off x="12315640" y="3259312"/>
                <a:ext cx="885201" cy="462672"/>
              </a:xfrm>
              <a:prstGeom prst="rect">
                <a:avLst/>
              </a:prstGeom>
              <a:solidFill>
                <a:srgbClr val="78000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120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0/15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文本框 15"/>
              <p:cNvSpPr txBox="1"/>
              <p:nvPr userDrawn="1"/>
            </p:nvSpPr>
            <p:spPr>
              <a:xfrm>
                <a:off x="12216278" y="3054642"/>
                <a:ext cx="569387" cy="18007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 anchorCtr="0">
                <a:spAutoFit/>
              </a:bodyPr>
              <a:lstStyle/>
              <a:p>
                <a:pPr algn="ctr" defTabSz="914400"/>
                <a:r>
                  <a:rPr kumimoji="1" lang="zh-CN" altLang="en-US" sz="1000" dirty="0">
                    <a:solidFill>
                      <a:srgbClr val="1D1D1A"/>
                    </a:solidFill>
                    <a:latin typeface="微软雅黑" panose="020B0503020204020204" pitchFamily="34" charset="-122"/>
                  </a:rPr>
                  <a:t>辅助色</a:t>
                </a:r>
                <a:endParaRPr kumimoji="1" lang="zh-CN" altLang="en-US" sz="1000" dirty="0">
                  <a:solidFill>
                    <a:srgbClr val="1D1D1A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矩形 16"/>
              <p:cNvSpPr/>
              <p:nvPr userDrawn="1"/>
            </p:nvSpPr>
            <p:spPr>
              <a:xfrm>
                <a:off x="12315640" y="4836793"/>
                <a:ext cx="885201" cy="462672"/>
              </a:xfrm>
              <a:prstGeom prst="rect">
                <a:avLst/>
              </a:prstGeom>
              <a:solidFill>
                <a:srgbClr val="F8B5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248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181/60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矩形 17"/>
              <p:cNvSpPr/>
              <p:nvPr userDrawn="1"/>
            </p:nvSpPr>
            <p:spPr>
              <a:xfrm>
                <a:off x="12315640" y="4319278"/>
                <a:ext cx="885201" cy="462672"/>
              </a:xfrm>
              <a:prstGeom prst="rect">
                <a:avLst/>
              </a:prstGeom>
              <a:solidFill>
                <a:srgbClr val="EB5C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235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92/1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矩形 18"/>
              <p:cNvSpPr/>
              <p:nvPr userDrawn="1"/>
            </p:nvSpPr>
            <p:spPr>
              <a:xfrm>
                <a:off x="12315636" y="5880294"/>
                <a:ext cx="911019" cy="462672"/>
              </a:xfrm>
              <a:prstGeom prst="rect">
                <a:avLst/>
              </a:prstGeom>
              <a:solidFill>
                <a:srgbClr val="898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137/137/137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矩形 19"/>
              <p:cNvSpPr/>
              <p:nvPr userDrawn="1"/>
            </p:nvSpPr>
            <p:spPr>
              <a:xfrm>
                <a:off x="12315636" y="5362779"/>
                <a:ext cx="911019" cy="462672"/>
              </a:xfrm>
              <a:prstGeom prst="rect">
                <a:avLst/>
              </a:prstGeom>
              <a:solidFill>
                <a:srgbClr val="2318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35/24/21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矩形 22"/>
              <p:cNvSpPr/>
              <p:nvPr userDrawn="1"/>
            </p:nvSpPr>
            <p:spPr>
              <a:xfrm>
                <a:off x="12315636" y="6403948"/>
                <a:ext cx="911019" cy="462672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221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221/221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矩形 12"/>
              <p:cNvSpPr/>
              <p:nvPr userDrawn="1"/>
            </p:nvSpPr>
            <p:spPr>
              <a:xfrm>
                <a:off x="13288175" y="3785971"/>
                <a:ext cx="885201" cy="462672"/>
              </a:xfrm>
              <a:prstGeom prst="rect">
                <a:avLst/>
              </a:prstGeom>
              <a:solidFill>
                <a:srgbClr val="E98C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233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140/128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矩形 13"/>
              <p:cNvSpPr/>
              <p:nvPr userDrawn="1"/>
            </p:nvSpPr>
            <p:spPr>
              <a:xfrm>
                <a:off x="13288175" y="3259312"/>
                <a:ext cx="885201" cy="462672"/>
              </a:xfrm>
              <a:prstGeom prst="rect">
                <a:avLst/>
              </a:prstGeom>
              <a:solidFill>
                <a:srgbClr val="A72126"/>
              </a:solidFill>
              <a:ln>
                <a:solidFill>
                  <a:srgbClr val="9F00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159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0/1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矩形 16"/>
              <p:cNvSpPr/>
              <p:nvPr userDrawn="1"/>
            </p:nvSpPr>
            <p:spPr>
              <a:xfrm>
                <a:off x="13288175" y="4836793"/>
                <a:ext cx="885201" cy="462672"/>
              </a:xfrm>
              <a:prstGeom prst="rect">
                <a:avLst/>
              </a:prstGeom>
              <a:solidFill>
                <a:srgbClr val="F5D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220/87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矩形 17"/>
              <p:cNvSpPr/>
              <p:nvPr userDrawn="1"/>
            </p:nvSpPr>
            <p:spPr>
              <a:xfrm>
                <a:off x="13288175" y="4319278"/>
                <a:ext cx="885201" cy="462672"/>
              </a:xfrm>
              <a:prstGeom prst="rect">
                <a:avLst/>
              </a:prstGeom>
              <a:solidFill>
                <a:srgbClr val="F085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240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133/0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矩形 18"/>
              <p:cNvSpPr/>
              <p:nvPr userDrawn="1"/>
            </p:nvSpPr>
            <p:spPr>
              <a:xfrm>
                <a:off x="13288171" y="5880294"/>
                <a:ext cx="911019" cy="462672"/>
              </a:xfrm>
              <a:prstGeom prst="rect">
                <a:avLst/>
              </a:prstGeom>
              <a:solidFill>
                <a:srgbClr val="B5B5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181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181/181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矩形 19"/>
              <p:cNvSpPr/>
              <p:nvPr userDrawn="1"/>
            </p:nvSpPr>
            <p:spPr>
              <a:xfrm>
                <a:off x="13288171" y="5362779"/>
                <a:ext cx="911019" cy="462672"/>
              </a:xfrm>
              <a:prstGeom prst="rect">
                <a:avLst/>
              </a:prstGeom>
              <a:solidFill>
                <a:srgbClr val="59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89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87/87</a:t>
                </a:r>
                <a:endParaRPr kumimoji="1" lang="en-US" altLang="zh-CN" sz="700" b="1" dirty="0">
                  <a:solidFill>
                    <a:srgbClr val="FFFFFF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矩形 22"/>
              <p:cNvSpPr/>
              <p:nvPr userDrawn="1"/>
            </p:nvSpPr>
            <p:spPr>
              <a:xfrm>
                <a:off x="13288171" y="6403948"/>
                <a:ext cx="911019" cy="462672"/>
              </a:xfrm>
              <a:prstGeom prst="rect">
                <a:avLst/>
              </a:prstGeom>
              <a:solidFill>
                <a:srgbClr val="FFFFFF"/>
              </a:solidFill>
              <a:ln w="6350">
                <a:solidFill>
                  <a:schemeClr val="bg1">
                    <a:lumMod val="10000"/>
                    <a:lumOff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914400"/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RGB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255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/</a:t>
                </a:r>
                <a:r>
                  <a:rPr kumimoji="1" lang="en-US" altLang="zh-CN" sz="700" b="1" dirty="0">
                    <a:solidFill>
                      <a:srgbClr val="666666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255/255</a:t>
                </a:r>
                <a:endParaRPr kumimoji="1" lang="en-US" altLang="zh-CN" sz="700" b="1" dirty="0">
                  <a:solidFill>
                    <a:srgbClr val="666666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8" name="TextBox 2"/>
          <p:cNvSpPr txBox="1"/>
          <p:nvPr userDrawn="1"/>
        </p:nvSpPr>
        <p:spPr>
          <a:xfrm>
            <a:off x="1095895" y="6356940"/>
            <a:ext cx="14640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10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  <a:endParaRPr lang="en-US" sz="10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3"/>
          <p:cNvSpPr txBox="1"/>
          <p:nvPr userDrawn="1"/>
        </p:nvSpPr>
        <p:spPr>
          <a:xfrm>
            <a:off x="734418" y="6402806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905">
              <a:defRPr/>
            </a:pPr>
            <a:fld id="{C3837181-38C6-AD4F-B8BA-B444770388BB}" type="slidenum">
              <a:rPr lang="en-US" sz="975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fld>
            <a:endParaRPr lang="en-US" sz="975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10199982" y="6321254"/>
            <a:ext cx="1269571" cy="27729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</p:sldLayoutIdLst>
  <p:hf hdr="0" ftr="0" dt="0"/>
  <p:txStyles>
    <p:titleStyle>
      <a:lvl1pPr algn="l" defTabSz="1187450" rtl="0" eaLnBrk="1" latinLnBrk="0" hangingPunct="1">
        <a:lnSpc>
          <a:spcPct val="90000"/>
        </a:lnSpc>
        <a:spcBef>
          <a:spcPct val="0"/>
        </a:spcBef>
        <a:buNone/>
        <a:defRPr sz="57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545" indent="-296545" algn="l" defTabSz="1187450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2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5" kern="1200">
          <a:solidFill>
            <a:schemeClr val="tx1"/>
          </a:solidFill>
          <a:latin typeface="+mn-lt"/>
          <a:ea typeface="+mn-ea"/>
          <a:cs typeface="+mn-cs"/>
        </a:defRPr>
      </a:lvl2pPr>
      <a:lvl3pPr marL="14839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20777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6714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326517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85889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452620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5046345" indent="-296545" algn="l" defTabSz="118745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2pPr>
      <a:lvl3pPr marL="118745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3pPr>
      <a:lvl4pPr marL="178117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4pPr>
      <a:lvl5pPr marL="237490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5pPr>
      <a:lvl6pPr marL="296862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6pPr>
      <a:lvl7pPr marL="356171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7pPr>
      <a:lvl8pPr marL="4155440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8pPr>
      <a:lvl9pPr marL="4749165" algn="l" defTabSz="1187450" rtl="0" eaLnBrk="1" latinLnBrk="0" hangingPunct="1">
        <a:defRPr sz="23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7.xml"/><Relationship Id="rId2" Type="http://schemas.openxmlformats.org/officeDocument/2006/relationships/tags" Target="../tags/tag26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7.xml"/><Relationship Id="rId4" Type="http://schemas.openxmlformats.org/officeDocument/2006/relationships/tags" Target="../tags/tag29.xml"/><Relationship Id="rId3" Type="http://schemas.openxmlformats.org/officeDocument/2006/relationships/image" Target="../media/image17.png"/><Relationship Id="rId2" Type="http://schemas.openxmlformats.org/officeDocument/2006/relationships/tags" Target="../tags/tag28.xml"/><Relationship Id="rId1" Type="http://schemas.openxmlformats.org/officeDocument/2006/relationships/tags" Target="../tags/tag27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7.xml"/><Relationship Id="rId4" Type="http://schemas.openxmlformats.org/officeDocument/2006/relationships/tags" Target="../tags/tag32.xml"/><Relationship Id="rId3" Type="http://schemas.openxmlformats.org/officeDocument/2006/relationships/image" Target="../media/image18.png"/><Relationship Id="rId2" Type="http://schemas.openxmlformats.org/officeDocument/2006/relationships/tags" Target="../tags/tag31.xml"/><Relationship Id="rId1" Type="http://schemas.openxmlformats.org/officeDocument/2006/relationships/tags" Target="../tags/tag3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image" Target="../media/image19.png"/><Relationship Id="rId1" Type="http://schemas.openxmlformats.org/officeDocument/2006/relationships/tags" Target="../tags/tag33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7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image" Target="../media/image20.png"/><Relationship Id="rId1" Type="http://schemas.openxmlformats.org/officeDocument/2006/relationships/tags" Target="../tags/tag39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7.xml"/><Relationship Id="rId5" Type="http://schemas.openxmlformats.org/officeDocument/2006/relationships/tags" Target="../tags/tag44.xml"/><Relationship Id="rId4" Type="http://schemas.openxmlformats.org/officeDocument/2006/relationships/image" Target="../media/image22.png"/><Relationship Id="rId3" Type="http://schemas.openxmlformats.org/officeDocument/2006/relationships/tags" Target="../tags/tag43.xml"/><Relationship Id="rId2" Type="http://schemas.openxmlformats.org/officeDocument/2006/relationships/image" Target="../media/image21.png"/><Relationship Id="rId1" Type="http://schemas.openxmlformats.org/officeDocument/2006/relationships/tags" Target="../tags/tag42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7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tags" Target="../tags/tag55.xml"/><Relationship Id="rId7" Type="http://schemas.openxmlformats.org/officeDocument/2006/relationships/tags" Target="../tags/tag54.xml"/><Relationship Id="rId6" Type="http://schemas.openxmlformats.org/officeDocument/2006/relationships/tags" Target="../tags/tag53.xml"/><Relationship Id="rId5" Type="http://schemas.openxmlformats.org/officeDocument/2006/relationships/image" Target="../media/image21.png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4" Type="http://schemas.openxmlformats.org/officeDocument/2006/relationships/slideLayout" Target="../slideLayouts/slideLayout27.xml"/><Relationship Id="rId23" Type="http://schemas.openxmlformats.org/officeDocument/2006/relationships/tags" Target="../tags/tag78.xml"/><Relationship Id="rId22" Type="http://schemas.openxmlformats.org/officeDocument/2006/relationships/tags" Target="../tags/tag77.xml"/><Relationship Id="rId21" Type="http://schemas.openxmlformats.org/officeDocument/2006/relationships/tags" Target="../tags/tag76.xml"/><Relationship Id="rId20" Type="http://schemas.openxmlformats.org/officeDocument/2006/relationships/tags" Target="../tags/tag75.xml"/><Relationship Id="rId2" Type="http://schemas.openxmlformats.org/officeDocument/2006/relationships/tags" Target="../tags/tag57.xml"/><Relationship Id="rId19" Type="http://schemas.openxmlformats.org/officeDocument/2006/relationships/tags" Target="../tags/tag74.xml"/><Relationship Id="rId18" Type="http://schemas.openxmlformats.org/officeDocument/2006/relationships/tags" Target="../tags/tag73.xml"/><Relationship Id="rId17" Type="http://schemas.openxmlformats.org/officeDocument/2006/relationships/tags" Target="../tags/tag72.xml"/><Relationship Id="rId16" Type="http://schemas.openxmlformats.org/officeDocument/2006/relationships/tags" Target="../tags/tag71.xml"/><Relationship Id="rId15" Type="http://schemas.openxmlformats.org/officeDocument/2006/relationships/tags" Target="../tags/tag70.xml"/><Relationship Id="rId14" Type="http://schemas.openxmlformats.org/officeDocument/2006/relationships/tags" Target="../tags/tag69.xml"/><Relationship Id="rId13" Type="http://schemas.openxmlformats.org/officeDocument/2006/relationships/tags" Target="../tags/tag68.xml"/><Relationship Id="rId12" Type="http://schemas.openxmlformats.org/officeDocument/2006/relationships/tags" Target="../tags/tag67.xml"/><Relationship Id="rId11" Type="http://schemas.openxmlformats.org/officeDocument/2006/relationships/tags" Target="../tags/tag66.xml"/><Relationship Id="rId10" Type="http://schemas.openxmlformats.org/officeDocument/2006/relationships/tags" Target="../tags/tag65.xml"/><Relationship Id="rId1" Type="http://schemas.openxmlformats.org/officeDocument/2006/relationships/tags" Target="../tags/tag56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image" Target="../media/image23.png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1" Type="http://schemas.openxmlformats.org/officeDocument/2006/relationships/slideLayout" Target="../slideLayouts/slideLayout27.xml"/><Relationship Id="rId10" Type="http://schemas.openxmlformats.org/officeDocument/2006/relationships/tags" Target="../tags/tag87.xml"/><Relationship Id="rId1" Type="http://schemas.openxmlformats.org/officeDocument/2006/relationships/tags" Target="../tags/tag79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7.xml"/><Relationship Id="rId3" Type="http://schemas.openxmlformats.org/officeDocument/2006/relationships/tags" Target="../tags/tag1.xml"/><Relationship Id="rId2" Type="http://schemas.openxmlformats.org/officeDocument/2006/relationships/image" Target="../media/image9.png"/><Relationship Id="rId1" Type="http://schemas.openxmlformats.org/officeDocument/2006/relationships/image" Target="../media/image11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7.xml"/><Relationship Id="rId3" Type="http://schemas.openxmlformats.org/officeDocument/2006/relationships/tags" Target="../tags/tag89.xml"/><Relationship Id="rId2" Type="http://schemas.openxmlformats.org/officeDocument/2006/relationships/image" Target="../media/image24.png"/><Relationship Id="rId1" Type="http://schemas.openxmlformats.org/officeDocument/2006/relationships/tags" Target="../tags/tag88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7.xml"/><Relationship Id="rId3" Type="http://schemas.openxmlformats.org/officeDocument/2006/relationships/tags" Target="../tags/tag91.xml"/><Relationship Id="rId2" Type="http://schemas.openxmlformats.org/officeDocument/2006/relationships/image" Target="../media/image25.png"/><Relationship Id="rId1" Type="http://schemas.openxmlformats.org/officeDocument/2006/relationships/tags" Target="../tags/tag90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7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image" Target="../media/image26.png"/><Relationship Id="rId1" Type="http://schemas.openxmlformats.org/officeDocument/2006/relationships/tags" Target="../tags/tag92.xml"/></Relationships>
</file>

<file path=ppt/slides/_rels/slide2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7.xml"/><Relationship Id="rId6" Type="http://schemas.openxmlformats.org/officeDocument/2006/relationships/tags" Target="../tags/tag99.xml"/><Relationship Id="rId5" Type="http://schemas.openxmlformats.org/officeDocument/2006/relationships/image" Target="../media/image28.png"/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image" Target="../media/image27.png"/><Relationship Id="rId1" Type="http://schemas.openxmlformats.org/officeDocument/2006/relationships/tags" Target="../tags/tag96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image" Target="../media/image30.png"/><Relationship Id="rId3" Type="http://schemas.openxmlformats.org/officeDocument/2006/relationships/tags" Target="../tags/tag101.xml"/><Relationship Id="rId2" Type="http://schemas.openxmlformats.org/officeDocument/2006/relationships/image" Target="../media/image29.png"/><Relationship Id="rId1" Type="http://schemas.openxmlformats.org/officeDocument/2006/relationships/tags" Target="../tags/tag100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2" Type="http://schemas.openxmlformats.org/officeDocument/2006/relationships/slideLayout" Target="../slideLayouts/slideLayout27.xml"/><Relationship Id="rId31" Type="http://schemas.openxmlformats.org/officeDocument/2006/relationships/tags" Target="../tags/tag134.xml"/><Relationship Id="rId30" Type="http://schemas.openxmlformats.org/officeDocument/2006/relationships/tags" Target="../tags/tag133.xml"/><Relationship Id="rId3" Type="http://schemas.openxmlformats.org/officeDocument/2006/relationships/image" Target="../media/image31.png"/><Relationship Id="rId29" Type="http://schemas.openxmlformats.org/officeDocument/2006/relationships/tags" Target="../tags/tag132.xml"/><Relationship Id="rId28" Type="http://schemas.openxmlformats.org/officeDocument/2006/relationships/tags" Target="../tags/tag131.xml"/><Relationship Id="rId27" Type="http://schemas.openxmlformats.org/officeDocument/2006/relationships/tags" Target="../tags/tag130.xml"/><Relationship Id="rId26" Type="http://schemas.openxmlformats.org/officeDocument/2006/relationships/tags" Target="../tags/tag129.xml"/><Relationship Id="rId25" Type="http://schemas.openxmlformats.org/officeDocument/2006/relationships/tags" Target="../tags/tag128.xml"/><Relationship Id="rId24" Type="http://schemas.openxmlformats.org/officeDocument/2006/relationships/tags" Target="../tags/tag127.xml"/><Relationship Id="rId23" Type="http://schemas.openxmlformats.org/officeDocument/2006/relationships/tags" Target="../tags/tag126.xml"/><Relationship Id="rId22" Type="http://schemas.openxmlformats.org/officeDocument/2006/relationships/tags" Target="../tags/tag125.xml"/><Relationship Id="rId21" Type="http://schemas.openxmlformats.org/officeDocument/2006/relationships/tags" Target="../tags/tag124.xml"/><Relationship Id="rId20" Type="http://schemas.openxmlformats.org/officeDocument/2006/relationships/tags" Target="../tags/tag123.xml"/><Relationship Id="rId2" Type="http://schemas.openxmlformats.org/officeDocument/2006/relationships/tags" Target="../tags/tag106.xml"/><Relationship Id="rId19" Type="http://schemas.openxmlformats.org/officeDocument/2006/relationships/tags" Target="../tags/tag122.xml"/><Relationship Id="rId18" Type="http://schemas.openxmlformats.org/officeDocument/2006/relationships/tags" Target="../tags/tag121.xml"/><Relationship Id="rId17" Type="http://schemas.openxmlformats.org/officeDocument/2006/relationships/tags" Target="../tags/tag120.xml"/><Relationship Id="rId16" Type="http://schemas.openxmlformats.org/officeDocument/2006/relationships/tags" Target="../tags/tag119.xml"/><Relationship Id="rId15" Type="http://schemas.openxmlformats.org/officeDocument/2006/relationships/tags" Target="../tags/tag118.xml"/><Relationship Id="rId14" Type="http://schemas.openxmlformats.org/officeDocument/2006/relationships/tags" Target="../tags/tag117.xml"/><Relationship Id="rId13" Type="http://schemas.openxmlformats.org/officeDocument/2006/relationships/tags" Target="../tags/tag116.xml"/><Relationship Id="rId12" Type="http://schemas.openxmlformats.org/officeDocument/2006/relationships/tags" Target="../tags/tag115.xml"/><Relationship Id="rId11" Type="http://schemas.openxmlformats.org/officeDocument/2006/relationships/tags" Target="../tags/tag114.xml"/><Relationship Id="rId10" Type="http://schemas.openxmlformats.org/officeDocument/2006/relationships/tags" Target="../tags/tag113.xml"/><Relationship Id="rId1" Type="http://schemas.openxmlformats.org/officeDocument/2006/relationships/tags" Target="../tags/tag105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142.xml"/><Relationship Id="rId8" Type="http://schemas.openxmlformats.org/officeDocument/2006/relationships/tags" Target="../tags/tag141.xml"/><Relationship Id="rId7" Type="http://schemas.openxmlformats.org/officeDocument/2006/relationships/tags" Target="../tags/tag140.xml"/><Relationship Id="rId6" Type="http://schemas.openxmlformats.org/officeDocument/2006/relationships/tags" Target="../tags/tag139.xml"/><Relationship Id="rId5" Type="http://schemas.openxmlformats.org/officeDocument/2006/relationships/tags" Target="../tags/tag138.xml"/><Relationship Id="rId4" Type="http://schemas.openxmlformats.org/officeDocument/2006/relationships/tags" Target="../tags/tag137.xml"/><Relationship Id="rId36" Type="http://schemas.openxmlformats.org/officeDocument/2006/relationships/slideLayout" Target="../slideLayouts/slideLayout27.xml"/><Relationship Id="rId35" Type="http://schemas.openxmlformats.org/officeDocument/2006/relationships/tags" Target="../tags/tag168.xml"/><Relationship Id="rId34" Type="http://schemas.openxmlformats.org/officeDocument/2006/relationships/tags" Target="../tags/tag167.xml"/><Relationship Id="rId33" Type="http://schemas.openxmlformats.org/officeDocument/2006/relationships/tags" Target="../tags/tag166.xml"/><Relationship Id="rId32" Type="http://schemas.openxmlformats.org/officeDocument/2006/relationships/tags" Target="../tags/tag165.xml"/><Relationship Id="rId31" Type="http://schemas.openxmlformats.org/officeDocument/2006/relationships/tags" Target="../tags/tag164.xml"/><Relationship Id="rId30" Type="http://schemas.openxmlformats.org/officeDocument/2006/relationships/tags" Target="../tags/tag163.xml"/><Relationship Id="rId3" Type="http://schemas.openxmlformats.org/officeDocument/2006/relationships/image" Target="../media/image31.png"/><Relationship Id="rId29" Type="http://schemas.openxmlformats.org/officeDocument/2006/relationships/tags" Target="../tags/tag162.xml"/><Relationship Id="rId28" Type="http://schemas.openxmlformats.org/officeDocument/2006/relationships/tags" Target="../tags/tag161.xml"/><Relationship Id="rId27" Type="http://schemas.openxmlformats.org/officeDocument/2006/relationships/tags" Target="../tags/tag160.xml"/><Relationship Id="rId26" Type="http://schemas.openxmlformats.org/officeDocument/2006/relationships/tags" Target="../tags/tag159.xml"/><Relationship Id="rId25" Type="http://schemas.openxmlformats.org/officeDocument/2006/relationships/tags" Target="../tags/tag158.xml"/><Relationship Id="rId24" Type="http://schemas.openxmlformats.org/officeDocument/2006/relationships/tags" Target="../tags/tag157.xml"/><Relationship Id="rId23" Type="http://schemas.openxmlformats.org/officeDocument/2006/relationships/tags" Target="../tags/tag156.xml"/><Relationship Id="rId22" Type="http://schemas.openxmlformats.org/officeDocument/2006/relationships/tags" Target="../tags/tag155.xml"/><Relationship Id="rId21" Type="http://schemas.openxmlformats.org/officeDocument/2006/relationships/tags" Target="../tags/tag154.xml"/><Relationship Id="rId20" Type="http://schemas.openxmlformats.org/officeDocument/2006/relationships/tags" Target="../tags/tag153.xml"/><Relationship Id="rId2" Type="http://schemas.openxmlformats.org/officeDocument/2006/relationships/tags" Target="../tags/tag136.xml"/><Relationship Id="rId19" Type="http://schemas.openxmlformats.org/officeDocument/2006/relationships/tags" Target="../tags/tag152.xml"/><Relationship Id="rId18" Type="http://schemas.openxmlformats.org/officeDocument/2006/relationships/tags" Target="../tags/tag151.xml"/><Relationship Id="rId17" Type="http://schemas.openxmlformats.org/officeDocument/2006/relationships/tags" Target="../tags/tag150.xml"/><Relationship Id="rId16" Type="http://schemas.openxmlformats.org/officeDocument/2006/relationships/tags" Target="../tags/tag149.xml"/><Relationship Id="rId15" Type="http://schemas.openxmlformats.org/officeDocument/2006/relationships/tags" Target="../tags/tag148.xml"/><Relationship Id="rId14" Type="http://schemas.openxmlformats.org/officeDocument/2006/relationships/tags" Target="../tags/tag147.xml"/><Relationship Id="rId13" Type="http://schemas.openxmlformats.org/officeDocument/2006/relationships/tags" Target="../tags/tag146.xml"/><Relationship Id="rId12" Type="http://schemas.openxmlformats.org/officeDocument/2006/relationships/tags" Target="../tags/tag145.xml"/><Relationship Id="rId11" Type="http://schemas.openxmlformats.org/officeDocument/2006/relationships/tags" Target="../tags/tag144.xml"/><Relationship Id="rId10" Type="http://schemas.openxmlformats.org/officeDocument/2006/relationships/tags" Target="../tags/tag143.xml"/><Relationship Id="rId1" Type="http://schemas.openxmlformats.org/officeDocument/2006/relationships/tags" Target="../tags/tag135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7.xml"/><Relationship Id="rId3" Type="http://schemas.openxmlformats.org/officeDocument/2006/relationships/tags" Target="../tags/tag169.xml"/><Relationship Id="rId2" Type="http://schemas.openxmlformats.org/officeDocument/2006/relationships/image" Target="../media/image9.png"/><Relationship Id="rId1" Type="http://schemas.openxmlformats.org/officeDocument/2006/relationships/image" Target="../media/image11.jpe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7.xml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image" Target="../media/image32.png"/><Relationship Id="rId1" Type="http://schemas.openxmlformats.org/officeDocument/2006/relationships/tags" Target="../tags/tag170.xml"/></Relationships>
</file>

<file path=ppt/slides/_rels/slide2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7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3" Type="http://schemas.openxmlformats.org/officeDocument/2006/relationships/image" Target="../media/image33.png"/><Relationship Id="rId2" Type="http://schemas.openxmlformats.org/officeDocument/2006/relationships/tags" Target="../tags/tag174.xml"/><Relationship Id="rId1" Type="http://schemas.openxmlformats.org/officeDocument/2006/relationships/tags" Target="../tags/tag173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7.xml"/><Relationship Id="rId4" Type="http://schemas.openxmlformats.org/officeDocument/2006/relationships/tags" Target="../tags/tag3.xml"/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7.xml"/><Relationship Id="rId6" Type="http://schemas.openxmlformats.org/officeDocument/2006/relationships/tags" Target="../tags/tag182.xml"/><Relationship Id="rId5" Type="http://schemas.openxmlformats.org/officeDocument/2006/relationships/tags" Target="../tags/tag181.xml"/><Relationship Id="rId4" Type="http://schemas.openxmlformats.org/officeDocument/2006/relationships/tags" Target="../tags/tag180.xml"/><Relationship Id="rId3" Type="http://schemas.openxmlformats.org/officeDocument/2006/relationships/tags" Target="../tags/tag179.xml"/><Relationship Id="rId2" Type="http://schemas.openxmlformats.org/officeDocument/2006/relationships/image" Target="../media/image33.png"/><Relationship Id="rId1" Type="http://schemas.openxmlformats.org/officeDocument/2006/relationships/tags" Target="../tags/tag178.xml"/></Relationships>
</file>

<file path=ppt/slides/_rels/slide3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7.xml"/><Relationship Id="rId6" Type="http://schemas.openxmlformats.org/officeDocument/2006/relationships/tags" Target="../tags/tag186.xml"/><Relationship Id="rId5" Type="http://schemas.openxmlformats.org/officeDocument/2006/relationships/image" Target="../media/image34.png"/><Relationship Id="rId4" Type="http://schemas.openxmlformats.org/officeDocument/2006/relationships/tags" Target="../tags/tag185.xml"/><Relationship Id="rId3" Type="http://schemas.openxmlformats.org/officeDocument/2006/relationships/tags" Target="../tags/tag184.xml"/><Relationship Id="rId2" Type="http://schemas.openxmlformats.org/officeDocument/2006/relationships/image" Target="../media/image33.png"/><Relationship Id="rId1" Type="http://schemas.openxmlformats.org/officeDocument/2006/relationships/tags" Target="../tags/tag183.xm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7.xml"/><Relationship Id="rId3" Type="http://schemas.openxmlformats.org/officeDocument/2006/relationships/tags" Target="../tags/tag188.xml"/><Relationship Id="rId2" Type="http://schemas.openxmlformats.org/officeDocument/2006/relationships/image" Target="../media/image35.png"/><Relationship Id="rId1" Type="http://schemas.openxmlformats.org/officeDocument/2006/relationships/tags" Target="../tags/tag187.xml"/></Relationships>
</file>

<file path=ppt/slides/_rels/slide3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7.xml"/><Relationship Id="rId6" Type="http://schemas.openxmlformats.org/officeDocument/2006/relationships/tags" Target="../tags/tag192.xml"/><Relationship Id="rId5" Type="http://schemas.openxmlformats.org/officeDocument/2006/relationships/image" Target="../media/image37.png"/><Relationship Id="rId4" Type="http://schemas.openxmlformats.org/officeDocument/2006/relationships/tags" Target="../tags/tag191.xml"/><Relationship Id="rId3" Type="http://schemas.openxmlformats.org/officeDocument/2006/relationships/image" Target="../media/image36.png"/><Relationship Id="rId2" Type="http://schemas.openxmlformats.org/officeDocument/2006/relationships/tags" Target="../tags/tag190.xml"/><Relationship Id="rId1" Type="http://schemas.openxmlformats.org/officeDocument/2006/relationships/tags" Target="../tags/tag189.xml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7.xml"/><Relationship Id="rId4" Type="http://schemas.openxmlformats.org/officeDocument/2006/relationships/tags" Target="../tags/tag195.xml"/><Relationship Id="rId3" Type="http://schemas.openxmlformats.org/officeDocument/2006/relationships/tags" Target="../tags/tag194.xml"/><Relationship Id="rId2" Type="http://schemas.openxmlformats.org/officeDocument/2006/relationships/image" Target="../media/image38.png"/><Relationship Id="rId1" Type="http://schemas.openxmlformats.org/officeDocument/2006/relationships/tags" Target="../tags/tag193.xml"/></Relationships>
</file>

<file path=ppt/slides/_rels/slide3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7.xml"/><Relationship Id="rId3" Type="http://schemas.openxmlformats.org/officeDocument/2006/relationships/tags" Target="../tags/tag196.xml"/><Relationship Id="rId2" Type="http://schemas.openxmlformats.org/officeDocument/2006/relationships/image" Target="../media/image9.png"/><Relationship Id="rId1" Type="http://schemas.openxmlformats.org/officeDocument/2006/relationships/image" Target="../media/image11.jpeg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tags" Target="../tags/tag203.xml"/><Relationship Id="rId8" Type="http://schemas.openxmlformats.org/officeDocument/2006/relationships/tags" Target="../tags/tag202.xml"/><Relationship Id="rId7" Type="http://schemas.openxmlformats.org/officeDocument/2006/relationships/tags" Target="../tags/tag201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image" Target="../media/image31.png"/><Relationship Id="rId3" Type="http://schemas.openxmlformats.org/officeDocument/2006/relationships/tags" Target="../tags/tag198.xml"/><Relationship Id="rId26" Type="http://schemas.openxmlformats.org/officeDocument/2006/relationships/slideLayout" Target="../slideLayouts/slideLayout27.xml"/><Relationship Id="rId25" Type="http://schemas.openxmlformats.org/officeDocument/2006/relationships/tags" Target="../tags/tag219.xml"/><Relationship Id="rId24" Type="http://schemas.openxmlformats.org/officeDocument/2006/relationships/tags" Target="../tags/tag218.xml"/><Relationship Id="rId23" Type="http://schemas.openxmlformats.org/officeDocument/2006/relationships/tags" Target="../tags/tag217.xml"/><Relationship Id="rId22" Type="http://schemas.openxmlformats.org/officeDocument/2006/relationships/tags" Target="../tags/tag216.xml"/><Relationship Id="rId21" Type="http://schemas.openxmlformats.org/officeDocument/2006/relationships/tags" Target="../tags/tag215.xml"/><Relationship Id="rId20" Type="http://schemas.openxmlformats.org/officeDocument/2006/relationships/tags" Target="../tags/tag214.xml"/><Relationship Id="rId2" Type="http://schemas.openxmlformats.org/officeDocument/2006/relationships/tags" Target="../tags/tag197.xml"/><Relationship Id="rId19" Type="http://schemas.openxmlformats.org/officeDocument/2006/relationships/tags" Target="../tags/tag213.xml"/><Relationship Id="rId18" Type="http://schemas.openxmlformats.org/officeDocument/2006/relationships/tags" Target="../tags/tag212.xml"/><Relationship Id="rId17" Type="http://schemas.openxmlformats.org/officeDocument/2006/relationships/tags" Target="../tags/tag211.xml"/><Relationship Id="rId16" Type="http://schemas.openxmlformats.org/officeDocument/2006/relationships/tags" Target="../tags/tag210.xml"/><Relationship Id="rId15" Type="http://schemas.openxmlformats.org/officeDocument/2006/relationships/tags" Target="../tags/tag209.xml"/><Relationship Id="rId14" Type="http://schemas.openxmlformats.org/officeDocument/2006/relationships/tags" Target="../tags/tag208.xml"/><Relationship Id="rId13" Type="http://schemas.openxmlformats.org/officeDocument/2006/relationships/tags" Target="../tags/tag207.xml"/><Relationship Id="rId12" Type="http://schemas.openxmlformats.org/officeDocument/2006/relationships/tags" Target="../tags/tag206.xml"/><Relationship Id="rId11" Type="http://schemas.openxmlformats.org/officeDocument/2006/relationships/tags" Target="../tags/tag205.xml"/><Relationship Id="rId10" Type="http://schemas.openxmlformats.org/officeDocument/2006/relationships/tags" Target="../tags/tag204.xml"/><Relationship Id="rId1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7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7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7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tags" Target="../tags/tag1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7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tags" Target="../tags/tag1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image" Target="../media/image15.png"/><Relationship Id="rId7" Type="http://schemas.openxmlformats.org/officeDocument/2006/relationships/tags" Target="../tags/tag23.xml"/><Relationship Id="rId6" Type="http://schemas.openxmlformats.org/officeDocument/2006/relationships/image" Target="../media/image14.jpeg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0" Type="http://schemas.openxmlformats.org/officeDocument/2006/relationships/slideLayout" Target="../slideLayouts/slideLayout27.xml"/><Relationship Id="rId1" Type="http://schemas.openxmlformats.org/officeDocument/2006/relationships/tags" Target="../tags/tag20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7.xml"/><Relationship Id="rId3" Type="http://schemas.openxmlformats.org/officeDocument/2006/relationships/tags" Target="../tags/tag25.xml"/><Relationship Id="rId2" Type="http://schemas.openxmlformats.org/officeDocument/2006/relationships/image" Target="../media/image9.png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4809021" y="2229730"/>
            <a:ext cx="7036748" cy="1042072"/>
          </a:xfrm>
          <a:prstGeom prst="rect">
            <a:avLst/>
          </a:prstGeom>
        </p:spPr>
        <p:txBody>
          <a:bodyPr>
            <a:noAutofit/>
          </a:bodyPr>
          <a:lstStyle>
            <a:lvl1pPr algn="l" defTabSz="1186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71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3300" b="1" spc="300" dirty="0">
                <a:solidFill>
                  <a:srgbClr val="1D1D1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昇思</a:t>
            </a:r>
            <a:r>
              <a:rPr lang="en-US" altLang="zh-CN" sz="3300" b="1" spc="300" dirty="0">
                <a:solidFill>
                  <a:srgbClr val="1D1D1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MindSpore</a:t>
            </a:r>
            <a:r>
              <a:rPr lang="zh-CN" altLang="en-US" sz="3300" b="1" spc="300" dirty="0">
                <a:solidFill>
                  <a:srgbClr val="1D1D1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技术公开课</a:t>
            </a:r>
            <a:endParaRPr lang="zh-CN" altLang="en-US" sz="3300" b="1" spc="300" dirty="0">
              <a:solidFill>
                <a:srgbClr val="1D1D1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300" b="1" spc="300" dirty="0">
                <a:solidFill>
                  <a:srgbClr val="1D1D1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大模型</a:t>
            </a:r>
            <a:r>
              <a:rPr lang="zh-CN" altLang="en-US" sz="3300" b="1" spc="300" dirty="0">
                <a:solidFill>
                  <a:srgbClr val="1D1D1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专题</a:t>
            </a:r>
            <a:endParaRPr lang="zh-CN" altLang="en-US" sz="3300" b="1" dirty="0">
              <a:solidFill>
                <a:srgbClr val="1D1D1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线条"/>
          <p:cNvSpPr/>
          <p:nvPr/>
        </p:nvSpPr>
        <p:spPr>
          <a:xfrm>
            <a:off x="7559952" y="3470313"/>
            <a:ext cx="1650999" cy="0"/>
          </a:xfrm>
          <a:prstGeom prst="line">
            <a:avLst/>
          </a:prstGeom>
          <a:ln w="28575">
            <a:solidFill>
              <a:srgbClr val="C00000"/>
            </a:solidFill>
            <a:miter/>
          </a:ln>
        </p:spPr>
        <p:txBody>
          <a:bodyPr lIns="64282" tIns="64282" rIns="64282" bIns="64282"/>
          <a:lstStyle/>
          <a:p>
            <a:pPr defTabSz="2633345">
              <a:defRPr sz="4600" b="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4600">
              <a:solidFill>
                <a:srgbClr val="000000"/>
              </a:solidFill>
              <a:latin typeface="Calibri" panose="020F0502020204030204"/>
              <a:ea typeface="Calibri" panose="020F0502020204030204"/>
              <a:cs typeface="+mn-ea"/>
              <a:sym typeface="+mn-lt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4574102" y="3586198"/>
            <a:ext cx="7506586" cy="723014"/>
          </a:xfrm>
          <a:prstGeom prst="rect">
            <a:avLst/>
          </a:prstGeom>
        </p:spPr>
        <p:txBody>
          <a:bodyPr>
            <a:noAutofit/>
          </a:bodyPr>
          <a:lstStyle>
            <a:lvl1pPr algn="l" defTabSz="1186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71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140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BERT</a:t>
            </a:r>
            <a:endParaRPr lang="en-US" sz="20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>
          <a:xfrm>
            <a:off x="729460" y="162767"/>
            <a:ext cx="10744836" cy="400601"/>
          </a:xfrm>
        </p:spPr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I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ntroduction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pic>
        <p:nvPicPr>
          <p:cNvPr id="3" name="图片 2" descr="bert-transfer-learn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9910" y="563880"/>
            <a:ext cx="11104245" cy="61169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I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nput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第一步：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Tokenization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输入的句子经过分词后，首尾添加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[CLS]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[SEP]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特殊字符，后转换为数字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21285" y="1579245"/>
            <a:ext cx="11962130" cy="501142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I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nput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22967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第二步：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Embedding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输入到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模型的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信息由三部分内容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组成：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表示内容的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ids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表示位置的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position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ids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用于区分不同句子的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 type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ids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ts val="3440"/>
              </a:lnSpc>
            </a:pP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11505" y="3038475"/>
            <a:ext cx="11351260" cy="285940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42010" y="903605"/>
            <a:ext cx="10222230" cy="5773420"/>
          </a:xfrm>
          <a:prstGeom prst="rect">
            <a:avLst/>
          </a:prstGeom>
        </p:spPr>
      </p:pic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I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nput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1028700" y="2767330"/>
            <a:ext cx="933450" cy="3949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可学习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4457700" y="2764790"/>
            <a:ext cx="933450" cy="3949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可学习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7627620" y="2767330"/>
            <a:ext cx="933450" cy="3949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可学习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>
            <a:off x="735965" y="68643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将三种信息分别输入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Embedding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I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nput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48055" y="1365250"/>
            <a:ext cx="10299700" cy="5327650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735965" y="99377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如果出现输入是句子对的情况呢？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A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rchitecture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35965" y="993775"/>
            <a:ext cx="10583545" cy="9734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由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Encoder Layer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堆叠而成，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Encoder Layer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的组成与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Transformer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Encoder Layer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一致：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自注意力层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+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前馈神经网络，中间通过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residual connection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LayerNorm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连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接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27430" y="2225675"/>
            <a:ext cx="5678805" cy="376047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4371975" y="2225675"/>
            <a:ext cx="6655435" cy="3601720"/>
            <a:chOff x="6885" y="3505"/>
            <a:chExt cx="10481" cy="5672"/>
          </a:xfrm>
        </p:grpSpPr>
        <p:cxnSp>
          <p:nvCxnSpPr>
            <p:cNvPr id="8" name="直接箭头连接符 7"/>
            <p:cNvCxnSpPr/>
            <p:nvPr/>
          </p:nvCxnSpPr>
          <p:spPr>
            <a:xfrm flipH="1" flipV="1">
              <a:off x="10669" y="4263"/>
              <a:ext cx="2253" cy="746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9" name="圆角矩形 8"/>
            <p:cNvSpPr/>
            <p:nvPr/>
          </p:nvSpPr>
          <p:spPr>
            <a:xfrm>
              <a:off x="6885" y="3676"/>
              <a:ext cx="3640" cy="1067"/>
            </a:xfrm>
            <a:prstGeom prst="roundRect">
              <a:avLst/>
            </a:prstGeom>
            <a:noFill/>
            <a:ln w="3810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A002F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1" name="图片 10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13200" y="3505"/>
              <a:ext cx="4166" cy="5673"/>
            </a:xfrm>
            <a:prstGeom prst="rect">
              <a:avLst/>
            </a:prstGeom>
          </p:spPr>
        </p:pic>
      </p:grpSp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Architecture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1855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BERT（Bidirectional Encoder Representation from Transformers）是由Transformer的Encoder层堆叠而成，BERT的模型大小有如下两种：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 BASE：与Transformer参数量齐平，用于比较模型效果（110M parameters）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 LARGE：在BERT BASE基础上扩大参数量，达到了当时各任务最好的结果（340M parameters）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137285" y="6325870"/>
            <a:ext cx="7561580" cy="2914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Reference: BERT: Pre-training of Deep Bidirectional Transformers for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Language Understanding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3"/>
            </p:custDataLst>
          </p:nvPr>
        </p:nvGraphicFramePr>
        <p:xfrm>
          <a:off x="812165" y="3213100"/>
          <a:ext cx="6151880" cy="15506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2220"/>
                <a:gridCol w="1315720"/>
                <a:gridCol w="1728470"/>
                <a:gridCol w="1855470"/>
              </a:tblGrid>
              <a:tr h="4533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model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blocks</a:t>
                      </a:r>
                      <a:endParaRPr lang="en-US" altLang="zh-CN" sz="16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hidden size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attention head</a:t>
                      </a:r>
                      <a:endParaRPr lang="en-US" altLang="zh-CN" sz="160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Transformer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6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512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8</a:t>
                      </a:r>
                      <a:endParaRPr lang="en-US" altLang="zh-CN" sz="140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BERT BASE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12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768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12</a:t>
                      </a:r>
                      <a:endParaRPr lang="en-US" altLang="zh-CN" sz="140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BERT LARGE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24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1024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16</a:t>
                      </a:r>
                      <a:endParaRPr lang="en-US" altLang="zh-CN" sz="140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1855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BERT（Bidirectional Encoder Representation from Transformers）是由Transformer的Encoder层堆叠而成，BERT的模型大小有如下两种：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 BASE：与Transformer参数量齐平，用于比较模型效果（110M parameters）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 LARGE：在BERT BASE基础上扩大参数量，达到了当时各任务最好的结果（340M parameters）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137285" y="6325870"/>
            <a:ext cx="7561580" cy="2914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Reference: BERT: Pre-training of Deep Bidirectional Transformers for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Language Understanding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3"/>
            </p:custDataLst>
          </p:nvPr>
        </p:nvGraphicFramePr>
        <p:xfrm>
          <a:off x="812165" y="3213100"/>
          <a:ext cx="6151880" cy="15506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2220"/>
                <a:gridCol w="1315720"/>
                <a:gridCol w="1728470"/>
                <a:gridCol w="1855470"/>
              </a:tblGrid>
              <a:tr h="4533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model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blocks</a:t>
                      </a:r>
                      <a:endParaRPr lang="en-US" altLang="zh-CN" sz="16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hidden size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attention head</a:t>
                      </a:r>
                      <a:endParaRPr lang="en-US" altLang="zh-CN" sz="160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Transformer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6</a:t>
                      </a:r>
                      <a:endParaRPr lang="en-US" altLang="zh-CN" sz="14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512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8</a:t>
                      </a:r>
                      <a:endParaRPr lang="en-US" altLang="zh-CN" sz="140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BERT BASE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12</a:t>
                      </a:r>
                      <a:endParaRPr lang="en-US" altLang="zh-CN" sz="14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768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12</a:t>
                      </a:r>
                      <a:endParaRPr lang="en-US" altLang="zh-CN" sz="140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BERT LARGE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24</a:t>
                      </a:r>
                      <a:endParaRPr lang="en-US" altLang="zh-CN" sz="14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1024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16</a:t>
                      </a:r>
                      <a:endParaRPr lang="en-US" altLang="zh-CN" sz="140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r="68122"/>
          <a:stretch>
            <a:fillRect/>
          </a:stretch>
        </p:blipFill>
        <p:spPr>
          <a:xfrm>
            <a:off x="7613650" y="2736215"/>
            <a:ext cx="1581150" cy="328485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5"/>
          <a:srcRect l="53514"/>
          <a:stretch>
            <a:fillRect/>
          </a:stretch>
        </p:blipFill>
        <p:spPr>
          <a:xfrm>
            <a:off x="9328150" y="2849245"/>
            <a:ext cx="2305685" cy="32848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78000" y="4908550"/>
            <a:ext cx="1854200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堆叠的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encoder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层数</a:t>
            </a:r>
            <a:endParaRPr lang="zh-CN" altLang="en-US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副标题 10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Architecture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1855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BERT（Bidirectional Encoder Representation from Transformers）是由Transformer的Encoder层堆叠而成，BERT的模型大小有如下两种：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 BASE：与Transformer参数量齐平，用于比较模型效果（110M parameters）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 LARGE：在BERT BASE基础上扩大参数量，达到了当时各任务最好的结果（340M parameters）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137285" y="6325870"/>
            <a:ext cx="7561580" cy="2914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Reference: BERT: Pre-training of Deep Bidirectional Transformers for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Language Understanding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3"/>
            </p:custDataLst>
          </p:nvPr>
        </p:nvGraphicFramePr>
        <p:xfrm>
          <a:off x="812165" y="3213100"/>
          <a:ext cx="6151880" cy="15506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2220"/>
                <a:gridCol w="1315720"/>
                <a:gridCol w="1728470"/>
                <a:gridCol w="1855470"/>
              </a:tblGrid>
              <a:tr h="4533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model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blocks</a:t>
                      </a:r>
                      <a:endParaRPr lang="en-US" altLang="zh-CN" sz="16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hidden size</a:t>
                      </a:r>
                      <a:endParaRPr lang="en-US" altLang="zh-CN" sz="16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attention head</a:t>
                      </a:r>
                      <a:endParaRPr lang="en-US" altLang="zh-CN" sz="160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Transformer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6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512</a:t>
                      </a:r>
                      <a:endParaRPr lang="en-US" altLang="zh-CN" sz="14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8</a:t>
                      </a:r>
                      <a:endParaRPr lang="en-US" altLang="zh-CN" sz="140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BERT BASE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12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768</a:t>
                      </a:r>
                      <a:endParaRPr lang="en-US" altLang="zh-CN" sz="14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12</a:t>
                      </a:r>
                      <a:endParaRPr lang="en-US" altLang="zh-CN" sz="1400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BERT LARGE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24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1024</a:t>
                      </a:r>
                      <a:endParaRPr lang="en-US" altLang="zh-CN" sz="14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16</a:t>
                      </a:r>
                      <a:endParaRPr lang="en-US" altLang="zh-CN" sz="14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2952750" y="4908550"/>
            <a:ext cx="2774950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 embedding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的词向量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长度</a:t>
            </a:r>
            <a:endParaRPr lang="zh-CN" altLang="en-US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8553450" y="4477385"/>
            <a:ext cx="3388360" cy="3587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E</a:t>
            </a:r>
            <a:r>
              <a:rPr lang="en-US" altLang="zh-CN"/>
              <a:t>mbedding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4"/>
            </p:custDataLst>
          </p:nvPr>
        </p:nvSpPr>
        <p:spPr>
          <a:xfrm>
            <a:off x="8698865" y="5457190"/>
            <a:ext cx="556260" cy="181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[CLS]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5"/>
            </p:custDataLst>
          </p:nvPr>
        </p:nvSpPr>
        <p:spPr>
          <a:xfrm>
            <a:off x="9255125" y="5457190"/>
            <a:ext cx="547370" cy="1981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2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help</a:t>
            </a:r>
            <a:endParaRPr lang="en-US" altLang="zh-CN" sz="12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6"/>
            </p:custDataLst>
          </p:nvPr>
        </p:nvSpPr>
        <p:spPr>
          <a:xfrm>
            <a:off x="9877425" y="5457190"/>
            <a:ext cx="666115" cy="181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2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prince</a:t>
            </a:r>
            <a:endParaRPr lang="en-US" altLang="zh-CN" sz="12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7"/>
            </p:custDataLst>
          </p:nvPr>
        </p:nvSpPr>
        <p:spPr>
          <a:xfrm>
            <a:off x="10736580" y="5473700"/>
            <a:ext cx="1007110" cy="181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</a:t>
            </a:r>
            <a:endParaRPr lang="en-US" altLang="zh-CN" sz="1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8"/>
            </p:custDataLst>
          </p:nvPr>
        </p:nvSpPr>
        <p:spPr>
          <a:xfrm>
            <a:off x="7200265" y="5440680"/>
            <a:ext cx="1182370" cy="181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model inputs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9"/>
            </p:custDataLst>
          </p:nvPr>
        </p:nvSpPr>
        <p:spPr>
          <a:xfrm>
            <a:off x="7237095" y="5186045"/>
            <a:ext cx="1182370" cy="181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 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ids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10"/>
            </p:custDataLst>
          </p:nvPr>
        </p:nvSpPr>
        <p:spPr>
          <a:xfrm>
            <a:off x="8698865" y="5186045"/>
            <a:ext cx="556260" cy="181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101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11"/>
            </p:custDataLst>
          </p:nvPr>
        </p:nvSpPr>
        <p:spPr>
          <a:xfrm>
            <a:off x="9255125" y="5186045"/>
            <a:ext cx="547370" cy="1981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2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1494</a:t>
            </a:r>
            <a:endParaRPr lang="en-US" altLang="zh-CN" sz="12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12"/>
            </p:custDataLst>
          </p:nvPr>
        </p:nvSpPr>
        <p:spPr>
          <a:xfrm>
            <a:off x="9877425" y="5186045"/>
            <a:ext cx="666115" cy="181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2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6927</a:t>
            </a:r>
            <a:endParaRPr lang="en-US" altLang="zh-CN" sz="12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上箭头 25"/>
          <p:cNvSpPr/>
          <p:nvPr>
            <p:custDataLst>
              <p:tags r:id="rId13"/>
            </p:custDataLst>
          </p:nvPr>
        </p:nvSpPr>
        <p:spPr>
          <a:xfrm>
            <a:off x="9492615" y="4917440"/>
            <a:ext cx="76200" cy="17907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上箭头 26"/>
          <p:cNvSpPr/>
          <p:nvPr>
            <p:custDataLst>
              <p:tags r:id="rId14"/>
            </p:custDataLst>
          </p:nvPr>
        </p:nvSpPr>
        <p:spPr>
          <a:xfrm>
            <a:off x="10086975" y="4917440"/>
            <a:ext cx="76200" cy="17907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上箭头 27"/>
          <p:cNvSpPr/>
          <p:nvPr>
            <p:custDataLst>
              <p:tags r:id="rId15"/>
            </p:custDataLst>
          </p:nvPr>
        </p:nvSpPr>
        <p:spPr>
          <a:xfrm>
            <a:off x="8869680" y="4917440"/>
            <a:ext cx="76200" cy="17907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16"/>
            </p:custDataLst>
          </p:nvPr>
        </p:nvSpPr>
        <p:spPr>
          <a:xfrm>
            <a:off x="7237095" y="3815080"/>
            <a:ext cx="1182370" cy="4775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 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embeddings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0" name="表格 29"/>
          <p:cNvGraphicFramePr/>
          <p:nvPr/>
        </p:nvGraphicFramePr>
        <p:xfrm>
          <a:off x="8382635" y="3928745"/>
          <a:ext cx="914400" cy="177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"/>
                <a:gridCol w="182880"/>
                <a:gridCol w="182880"/>
                <a:gridCol w="157480"/>
                <a:gridCol w="208280"/>
              </a:tblGrid>
              <a:tr h="177800"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</a:tr>
            </a:tbl>
          </a:graphicData>
        </a:graphic>
      </p:graphicFrame>
      <p:sp>
        <p:nvSpPr>
          <p:cNvPr id="32" name="上箭头 31"/>
          <p:cNvSpPr/>
          <p:nvPr>
            <p:custDataLst>
              <p:tags r:id="rId17"/>
            </p:custDataLst>
          </p:nvPr>
        </p:nvSpPr>
        <p:spPr>
          <a:xfrm>
            <a:off x="9467215" y="4202430"/>
            <a:ext cx="76200" cy="17907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上箭头 32"/>
          <p:cNvSpPr/>
          <p:nvPr>
            <p:custDataLst>
              <p:tags r:id="rId18"/>
            </p:custDataLst>
          </p:nvPr>
        </p:nvSpPr>
        <p:spPr>
          <a:xfrm>
            <a:off x="10061575" y="4202430"/>
            <a:ext cx="76200" cy="17907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上箭头 33"/>
          <p:cNvSpPr/>
          <p:nvPr>
            <p:custDataLst>
              <p:tags r:id="rId19"/>
            </p:custDataLst>
          </p:nvPr>
        </p:nvSpPr>
        <p:spPr>
          <a:xfrm>
            <a:off x="8844280" y="4202430"/>
            <a:ext cx="76200" cy="17907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35" name="表格 34"/>
          <p:cNvGraphicFramePr/>
          <p:nvPr>
            <p:custDataLst>
              <p:tags r:id="rId20"/>
            </p:custDataLst>
          </p:nvPr>
        </p:nvGraphicFramePr>
        <p:xfrm>
          <a:off x="9667875" y="3928745"/>
          <a:ext cx="914400" cy="177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"/>
                <a:gridCol w="182880"/>
                <a:gridCol w="182880"/>
                <a:gridCol w="157480"/>
                <a:gridCol w="208280"/>
              </a:tblGrid>
              <a:tr h="177800"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" name="表格 35"/>
          <p:cNvGraphicFramePr/>
          <p:nvPr>
            <p:custDataLst>
              <p:tags r:id="rId21"/>
            </p:custDataLst>
          </p:nvPr>
        </p:nvGraphicFramePr>
        <p:xfrm>
          <a:off x="8963025" y="3514090"/>
          <a:ext cx="914400" cy="15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"/>
                <a:gridCol w="182880"/>
                <a:gridCol w="182880"/>
                <a:gridCol w="157480"/>
                <a:gridCol w="208280"/>
              </a:tblGrid>
              <a:tr h="0"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400"/>
                    </a:p>
                  </a:txBody>
                  <a:tcPr>
                    <a:solidFill>
                      <a:srgbClr val="7CBFFE"/>
                    </a:solidFill>
                  </a:tcPr>
                </a:tc>
              </a:tr>
            </a:tbl>
          </a:graphicData>
        </a:graphic>
      </p:graphicFrame>
      <p:sp>
        <p:nvSpPr>
          <p:cNvPr id="37" name="右大括号 36"/>
          <p:cNvSpPr/>
          <p:nvPr/>
        </p:nvSpPr>
        <p:spPr>
          <a:xfrm rot="16200000">
            <a:off x="9390380" y="2847340"/>
            <a:ext cx="76200" cy="89916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8807450" y="2881630"/>
            <a:ext cx="135572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768 for BERT BASE</a:t>
            </a:r>
            <a:endParaRPr lang="en-US" altLang="zh-CN" sz="1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  <p:custDataLst>
              <p:tags r:id="rId22"/>
            </p:custDataLst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Architecture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</p:spTree>
    <p:custDataLst>
      <p:tags r:id="rId23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1855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BERT（Bidirectional Encoder Representation from Transformers）是由Transformer的Encoder层堆叠而成，BERT的模型大小有如下两种：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 BASE：与Transformer参数量齐平，用于比较模型效果（110M parameters）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 LARGE：在BERT BASE基础上扩大参数量，达到了当时各任务最好的结果（340M parameters）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137285" y="6325870"/>
            <a:ext cx="7561580" cy="2914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Reference: BERT: Pre-training of Deep Bidirectional Transformers for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Language Understanding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3"/>
            </p:custDataLst>
          </p:nvPr>
        </p:nvGraphicFramePr>
        <p:xfrm>
          <a:off x="596900" y="3213100"/>
          <a:ext cx="6151880" cy="15506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2220"/>
                <a:gridCol w="1315720"/>
                <a:gridCol w="1728470"/>
                <a:gridCol w="1855470"/>
              </a:tblGrid>
              <a:tr h="4533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model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blocks</a:t>
                      </a:r>
                      <a:endParaRPr lang="en-US" altLang="zh-CN" sz="16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hidden size</a:t>
                      </a:r>
                      <a:endParaRPr lang="en-US" altLang="zh-CN" sz="16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attention head</a:t>
                      </a:r>
                      <a:endParaRPr lang="en-US" altLang="zh-CN" sz="16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Transformer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6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512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8</a:t>
                      </a:r>
                      <a:endParaRPr lang="en-US" altLang="zh-CN" sz="14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BERT BASE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12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768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12</a:t>
                      </a:r>
                      <a:endParaRPr lang="en-US" altLang="zh-CN" sz="14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BERT LARGE</a:t>
                      </a:r>
                      <a:endParaRPr lang="en-US" altLang="zh-CN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24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1024</a:t>
                      </a:r>
                      <a:endParaRPr lang="en-US" altLang="zh-CN" sz="1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16</a:t>
                      </a:r>
                      <a:endParaRPr lang="en-US" altLang="zh-CN" sz="140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4878070" y="4763770"/>
            <a:ext cx="184975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多头注意力头的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数量</a:t>
            </a:r>
            <a:endParaRPr lang="zh-CN" altLang="en-US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Architecture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6" t="44313" r="79016" b="7589"/>
          <a:stretch>
            <a:fillRect/>
          </a:stretch>
        </p:blipFill>
        <p:spPr>
          <a:xfrm>
            <a:off x="7080250" y="4330065"/>
            <a:ext cx="1156970" cy="175069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8" t="46528" r="55946" b="5478"/>
          <a:stretch>
            <a:fillRect/>
          </a:stretch>
        </p:blipFill>
        <p:spPr>
          <a:xfrm>
            <a:off x="8237220" y="4396740"/>
            <a:ext cx="1198245" cy="174688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49" t="44313" r="8753" b="5600"/>
          <a:stretch>
            <a:fillRect/>
          </a:stretch>
        </p:blipFill>
        <p:spPr>
          <a:xfrm>
            <a:off x="10688320" y="4330065"/>
            <a:ext cx="1134745" cy="182308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400540" y="5032375"/>
            <a:ext cx="1017270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ts val="3440"/>
              </a:lnSpc>
            </a:pP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...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80" t="663" r="12661" b="53280"/>
          <a:stretch>
            <a:fillRect/>
          </a:stretch>
        </p:blipFill>
        <p:spPr>
          <a:xfrm>
            <a:off x="7621270" y="2849245"/>
            <a:ext cx="4436745" cy="1676400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763" y="0"/>
            <a:ext cx="10287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52628"/>
            <a:ext cx="12196763" cy="6858000"/>
          </a:xfrm>
          <a:prstGeom prst="rect">
            <a:avLst/>
          </a:prstGeom>
          <a:gradFill>
            <a:gsLst>
              <a:gs pos="28000">
                <a:srgbClr val="FFFFFF"/>
              </a:gs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66666"/>
              </a:solidFill>
            </a:endParaRPr>
          </a:p>
        </p:txBody>
      </p:sp>
      <p:sp>
        <p:nvSpPr>
          <p:cNvPr id="33" name="Freeform 10"/>
          <p:cNvSpPr/>
          <p:nvPr/>
        </p:nvSpPr>
        <p:spPr bwMode="auto">
          <a:xfrm>
            <a:off x="0" y="500847"/>
            <a:ext cx="2586525" cy="480229"/>
          </a:xfrm>
          <a:custGeom>
            <a:avLst/>
            <a:gdLst>
              <a:gd name="T0" fmla="*/ 1424 w 1526"/>
              <a:gd name="T1" fmla="*/ 0 h 328"/>
              <a:gd name="T2" fmla="*/ 0 w 1526"/>
              <a:gd name="T3" fmla="*/ 0 h 328"/>
              <a:gd name="T4" fmla="*/ 0 w 1526"/>
              <a:gd name="T5" fmla="*/ 328 h 328"/>
              <a:gd name="T6" fmla="*/ 1526 w 1526"/>
              <a:gd name="T7" fmla="*/ 328 h 328"/>
              <a:gd name="T8" fmla="*/ 1424 w 1526"/>
              <a:gd name="T9" fmla="*/ 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6" h="328">
                <a:moveTo>
                  <a:pt x="1424" y="0"/>
                </a:moveTo>
                <a:lnTo>
                  <a:pt x="0" y="0"/>
                </a:lnTo>
                <a:lnTo>
                  <a:pt x="0" y="328"/>
                </a:lnTo>
                <a:lnTo>
                  <a:pt x="1526" y="328"/>
                </a:lnTo>
                <a:lnTo>
                  <a:pt x="1424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1D1D1A"/>
              </a:solidFill>
            </a:endParaRPr>
          </a:p>
        </p:txBody>
      </p:sp>
      <p:sp>
        <p:nvSpPr>
          <p:cNvPr id="34" name="文本框 33"/>
          <p:cNvSpPr txBox="1">
            <a:spLocks noChangeArrowheads="1"/>
          </p:cNvSpPr>
          <p:nvPr/>
        </p:nvSpPr>
        <p:spPr bwMode="auto">
          <a:xfrm>
            <a:off x="1292576" y="530908"/>
            <a:ext cx="98928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200" eaLnBrk="0" hangingPunct="0"/>
            <a:r>
              <a:rPr lang="zh-CN" altLang="en-US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Huawei Sans" panose="020C0503030203020204" pitchFamily="34" charset="0"/>
                <a:sym typeface="+mn-lt"/>
              </a:rPr>
              <a:t>目 录</a:t>
            </a:r>
            <a:endParaRPr lang="en-US" altLang="zh-CN" sz="28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Huawei Sans" panose="020C0503030203020204" pitchFamily="34" charset="0"/>
              <a:sym typeface="+mn-lt"/>
            </a:endParaRPr>
          </a:p>
        </p:txBody>
      </p:sp>
      <p:sp>
        <p:nvSpPr>
          <p:cNvPr id="38" name="Freeform 11"/>
          <p:cNvSpPr/>
          <p:nvPr/>
        </p:nvSpPr>
        <p:spPr bwMode="auto">
          <a:xfrm>
            <a:off x="0" y="471488"/>
            <a:ext cx="2422525" cy="520700"/>
          </a:xfrm>
          <a:custGeom>
            <a:avLst/>
            <a:gdLst>
              <a:gd name="T0" fmla="*/ 1424 w 1526"/>
              <a:gd name="T1" fmla="*/ 0 h 328"/>
              <a:gd name="T2" fmla="*/ 0 w 1526"/>
              <a:gd name="T3" fmla="*/ 0 h 328"/>
              <a:gd name="T4" fmla="*/ 0 w 1526"/>
              <a:gd name="T5" fmla="*/ 328 h 328"/>
              <a:gd name="T6" fmla="*/ 1526 w 1526"/>
              <a:gd name="T7" fmla="*/ 328 h 328"/>
              <a:gd name="T8" fmla="*/ 1424 w 1526"/>
              <a:gd name="T9" fmla="*/ 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6" h="328">
                <a:moveTo>
                  <a:pt x="1424" y="0"/>
                </a:moveTo>
                <a:lnTo>
                  <a:pt x="0" y="0"/>
                </a:lnTo>
                <a:lnTo>
                  <a:pt x="0" y="328"/>
                </a:lnTo>
                <a:lnTo>
                  <a:pt x="1526" y="328"/>
                </a:lnTo>
                <a:lnTo>
                  <a:pt x="142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1D1D1A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469408" y="3709393"/>
            <a:ext cx="5940000" cy="553998"/>
            <a:chOff x="1469408" y="3869388"/>
            <a:chExt cx="5940000" cy="553998"/>
          </a:xfrm>
        </p:grpSpPr>
        <p:sp>
          <p:nvSpPr>
            <p:cNvPr id="43" name="矩形 42"/>
            <p:cNvSpPr/>
            <p:nvPr/>
          </p:nvSpPr>
          <p:spPr>
            <a:xfrm>
              <a:off x="1469408" y="3869388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03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2281858" y="3941960"/>
              <a:ext cx="4790061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预训练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Huawei Sans" panose="020C0503030203020204" pitchFamily="34" charset="0"/>
              </a:endParaRPr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1469408" y="4423386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89" y="6223000"/>
            <a:ext cx="1208985" cy="396087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 rot="16200000">
            <a:off x="4881073" y="-457689"/>
            <a:ext cx="2434615" cy="12196764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66666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469408" y="1862241"/>
            <a:ext cx="5940000" cy="553998"/>
            <a:chOff x="1469408" y="1862241"/>
            <a:chExt cx="5940000" cy="553998"/>
          </a:xfrm>
        </p:grpSpPr>
        <p:sp>
          <p:nvSpPr>
            <p:cNvPr id="35" name="矩形 34"/>
            <p:cNvSpPr/>
            <p:nvPr/>
          </p:nvSpPr>
          <p:spPr>
            <a:xfrm>
              <a:off x="1469408" y="1862241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C00000"/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01</a:t>
              </a:r>
              <a:endParaRPr lang="en-US" altLang="zh-CN" sz="4000" b="1" dirty="0">
                <a:solidFill>
                  <a:srgbClr val="C00000"/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281859" y="1988707"/>
              <a:ext cx="3147549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C00000"/>
                  </a:solidFill>
                  <a:latin typeface="微软雅黑" panose="020B0503020204020204" pitchFamily="34" charset="-122"/>
                  <a:cs typeface="Huawei Sans" panose="020C0503030203020204" pitchFamily="34" charset="0"/>
                </a:rPr>
                <a:t>NLP</a:t>
              </a:r>
              <a:r>
                <a:rPr lang="zh-CN" altLang="en-US" sz="2200" b="1" dirty="0">
                  <a:solidFill>
                    <a:srgbClr val="C00000"/>
                  </a:solidFill>
                  <a:latin typeface="微软雅黑" panose="020B0503020204020204" pitchFamily="34" charset="-122"/>
                  <a:cs typeface="Huawei Sans" panose="020C0503030203020204" pitchFamily="34" charset="0"/>
                </a:rPr>
                <a:t>中的预训练模型</a:t>
              </a:r>
              <a:endParaRPr lang="zh-CN" altLang="en-US" sz="2200" b="1" dirty="0">
                <a:solidFill>
                  <a:srgbClr val="C00000"/>
                </a:solidFill>
                <a:latin typeface="微软雅黑" panose="020B0503020204020204" pitchFamily="34" charset="-122"/>
                <a:cs typeface="Huawei Sans" panose="020C0503030203020204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69408" y="2416239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27" name="组合 26"/>
          <p:cNvGrpSpPr/>
          <p:nvPr/>
        </p:nvGrpSpPr>
        <p:grpSpPr>
          <a:xfrm>
            <a:off x="1469408" y="2785817"/>
            <a:ext cx="5940000" cy="553998"/>
            <a:chOff x="1469408" y="2865815"/>
            <a:chExt cx="5940000" cy="553998"/>
          </a:xfrm>
        </p:grpSpPr>
        <p:sp>
          <p:nvSpPr>
            <p:cNvPr id="28" name="矩形 27"/>
            <p:cNvSpPr/>
            <p:nvPr/>
          </p:nvSpPr>
          <p:spPr>
            <a:xfrm>
              <a:off x="1469408" y="2865815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02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281859" y="2938387"/>
              <a:ext cx="4513224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介绍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Huawei Sans" panose="020C0503030203020204" pitchFamily="34" charset="0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1469408" y="3419813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31" name="组合 30"/>
          <p:cNvGrpSpPr/>
          <p:nvPr/>
        </p:nvGrpSpPr>
        <p:grpSpPr>
          <a:xfrm>
            <a:off x="1469408" y="4632968"/>
            <a:ext cx="5940000" cy="553998"/>
            <a:chOff x="1469408" y="4632968"/>
            <a:chExt cx="5940000" cy="553998"/>
          </a:xfrm>
        </p:grpSpPr>
        <p:sp>
          <p:nvSpPr>
            <p:cNvPr id="32" name="矩形 31"/>
            <p:cNvSpPr/>
            <p:nvPr/>
          </p:nvSpPr>
          <p:spPr>
            <a:xfrm>
              <a:off x="1469408" y="4632968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sym typeface="+mn-lt"/>
                </a:rPr>
                <a:t>04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2281858" y="4705540"/>
              <a:ext cx="4790061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sym typeface="Huawei Sans" panose="020C0503030203020204" pitchFamily="34" charset="0"/>
                </a:rPr>
                <a:t>微调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sym typeface="Huawei Sans" panose="020C0503030203020204" pitchFamily="34" charset="0"/>
              </a:endParaRPr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1469408" y="5186966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Output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35965" y="909955"/>
            <a:ext cx="10583545" cy="9734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会针对每一个位置输出大小为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hidden size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的向量，在下游任务中，会根据任务内容的不同，选取不同的向量放入输出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2634"/>
          <a:stretch>
            <a:fillRect/>
          </a:stretch>
        </p:blipFill>
        <p:spPr>
          <a:xfrm>
            <a:off x="1534795" y="1859915"/>
            <a:ext cx="9126855" cy="46951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Output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2481"/>
          <a:stretch>
            <a:fillRect/>
          </a:stretch>
        </p:blipFill>
        <p:spPr>
          <a:xfrm>
            <a:off x="251460" y="851535"/>
            <a:ext cx="6678930" cy="553275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18540" y="6158230"/>
            <a:ext cx="7162800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Reference: The Illustrated BERT, ELMo, and co. (How NLP Cracked Transfer Learning)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877685" y="3213100"/>
            <a:ext cx="4914900" cy="1574165"/>
          </a:xfrm>
          <a:prstGeom prst="roundRect">
            <a:avLst/>
          </a:prstGeom>
          <a:solidFill>
            <a:schemeClr val="tx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我们一般称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[CLS]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经过线性层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+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激活函数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tanh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的输出为</a:t>
            </a:r>
            <a:r>
              <a:rPr lang="en-US" altLang="zh-CN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pooler output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，用于句子级别的分类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回归任务</a:t>
            </a:r>
            <a:endParaRPr lang="zh-CN" altLang="en-US" sz="16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944360" y="993775"/>
            <a:ext cx="4560570" cy="1855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例如，在诈骗邮件分类任务中，我们会将表示句子级别信息的`[CLS]` token所对应的向量，经过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 Pooler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放入classfier中，得到对spam/not spam分类的预测。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553460" y="1839595"/>
            <a:ext cx="5576570" cy="4798060"/>
          </a:xfrm>
          <a:prstGeom prst="rect">
            <a:avLst/>
          </a:prstGeom>
        </p:spPr>
      </p:pic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Output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35965" y="993775"/>
            <a:ext cx="10583545" cy="9734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例如，在词性标注任务（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POS Tagging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）中，我们需要获得每一个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所对应的类别，因此需要将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[CLS]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[SEP]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中有实际意义的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输出，分别输入对应的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classifier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中。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37285" y="6446520"/>
            <a:ext cx="7162800" cy="290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Reference: The Illustrated BERT, ELMo, and co. (How NLP Cracked Transfer Learning)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9" name="表格 38"/>
          <p:cNvGraphicFramePr/>
          <p:nvPr>
            <p:custDataLst>
              <p:tags r:id="rId3"/>
            </p:custDataLst>
          </p:nvPr>
        </p:nvGraphicFramePr>
        <p:xfrm>
          <a:off x="1047115" y="2717165"/>
          <a:ext cx="1671320" cy="17907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98855"/>
                <a:gridCol w="672465"/>
              </a:tblGrid>
              <a:tr h="4476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 b="1"/>
                        <a:t>NOUN</a:t>
                      </a:r>
                      <a:endParaRPr lang="en-US" altLang="zh-CN" sz="1600" b="1"/>
                    </a:p>
                  </a:txBody>
                  <a:tcPr>
                    <a:solidFill>
                      <a:srgbClr val="FF97AD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 b="1"/>
                        <a:t>60%</a:t>
                      </a:r>
                      <a:endParaRPr lang="en-US" altLang="zh-CN" sz="1600" b="1"/>
                    </a:p>
                  </a:txBody>
                  <a:tcPr>
                    <a:solidFill>
                      <a:srgbClr val="FF97AD"/>
                    </a:solidFill>
                  </a:tcPr>
                </a:tc>
              </a:tr>
              <a:tr h="4476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 b="1"/>
                        <a:t>VERB</a:t>
                      </a:r>
                      <a:endParaRPr lang="en-US" altLang="zh-CN" sz="1600" b="1"/>
                    </a:p>
                  </a:txBody>
                  <a:tcPr>
                    <a:solidFill>
                      <a:srgbClr val="FFBDCB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 b="1"/>
                        <a:t>20%</a:t>
                      </a:r>
                      <a:endParaRPr lang="en-US" altLang="zh-CN" sz="1600" b="1"/>
                    </a:p>
                  </a:txBody>
                  <a:tcPr>
                    <a:solidFill>
                      <a:srgbClr val="FFBDCB"/>
                    </a:solidFill>
                  </a:tcPr>
                </a:tc>
              </a:tr>
              <a:tr h="4476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 b="1"/>
                        <a:t>ADJ</a:t>
                      </a:r>
                      <a:endParaRPr lang="en-US" altLang="zh-CN" sz="1600" b="1"/>
                    </a:p>
                  </a:txBody>
                  <a:tcPr>
                    <a:solidFill>
                      <a:srgbClr val="FFEBF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 b="1"/>
                        <a:t>10%</a:t>
                      </a:r>
                      <a:endParaRPr lang="en-US" altLang="zh-CN" sz="1600" b="1"/>
                    </a:p>
                  </a:txBody>
                  <a:tcPr>
                    <a:solidFill>
                      <a:srgbClr val="FFEBF3"/>
                    </a:solidFill>
                  </a:tcPr>
                </a:tc>
              </a:tr>
              <a:tr h="4476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 b="1"/>
                        <a:t>...</a:t>
                      </a:r>
                      <a:endParaRPr lang="en-US" altLang="zh-CN" sz="1400" b="1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 b="1"/>
                        <a:t>...</a:t>
                      </a:r>
                      <a:endParaRPr lang="en-US" altLang="zh-CN" sz="1400" b="1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0" name="流程图: 可选过程 39"/>
          <p:cNvSpPr/>
          <p:nvPr/>
        </p:nvSpPr>
        <p:spPr>
          <a:xfrm>
            <a:off x="511175" y="2240915"/>
            <a:ext cx="2743200" cy="2861945"/>
          </a:xfrm>
          <a:prstGeom prst="flowChartAlternateProcess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EA002F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1" name="直接箭头连接符 40"/>
          <p:cNvCxnSpPr/>
          <p:nvPr/>
        </p:nvCxnSpPr>
        <p:spPr>
          <a:xfrm flipV="1">
            <a:off x="3136265" y="2164715"/>
            <a:ext cx="922655" cy="22034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2" name="圆角矩形 41"/>
          <p:cNvSpPr/>
          <p:nvPr>
            <p:custDataLst>
              <p:tags r:id="rId4"/>
            </p:custDataLst>
          </p:nvPr>
        </p:nvSpPr>
        <p:spPr>
          <a:xfrm>
            <a:off x="9033510" y="2849245"/>
            <a:ext cx="2781935" cy="129921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我们一般称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BERT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输出的每个位置对应的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vector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</a:t>
            </a:r>
            <a:r>
              <a:rPr lang="en-US" altLang="zh-CN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sequence </a:t>
            </a:r>
            <a:r>
              <a:rPr lang="en-US" altLang="zh-CN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output</a:t>
            </a:r>
            <a:endParaRPr lang="zh-CN" altLang="en-US" sz="1600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8" name="图片 1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b="-954"/>
          <a:stretch>
            <a:fillRect/>
          </a:stretch>
        </p:blipFill>
        <p:spPr>
          <a:xfrm>
            <a:off x="6652260" y="1184275"/>
            <a:ext cx="4952365" cy="4904740"/>
          </a:xfrm>
          <a:prstGeom prst="rect">
            <a:avLst/>
          </a:prstGeom>
        </p:spPr>
      </p:pic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的不同下游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任务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37285" y="6205220"/>
            <a:ext cx="7561580" cy="2914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Reference: BERT: Pre-training of Deep Bidirectional Transformers for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Language Understanding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7831455" y="847725"/>
            <a:ext cx="255460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单句子分类：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[CLS]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b="392"/>
          <a:stretch>
            <a:fillRect/>
          </a:stretch>
        </p:blipFill>
        <p:spPr>
          <a:xfrm>
            <a:off x="1155700" y="1184275"/>
            <a:ext cx="5020310" cy="50958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388870" y="847725"/>
            <a:ext cx="255460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句子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对分类：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[CLS]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b="-1067"/>
          <a:stretch>
            <a:fillRect/>
          </a:stretch>
        </p:blipFill>
        <p:spPr>
          <a:xfrm>
            <a:off x="1355090" y="1692275"/>
            <a:ext cx="4716780" cy="46837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b="2146"/>
          <a:stretch>
            <a:fillRect/>
          </a:stretch>
        </p:blipFill>
        <p:spPr>
          <a:xfrm>
            <a:off x="6718300" y="1710055"/>
            <a:ext cx="4933315" cy="4555490"/>
          </a:xfrm>
          <a:prstGeom prst="rect">
            <a:avLst/>
          </a:prstGeom>
        </p:spPr>
      </p:pic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的不同下游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任务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00785" y="6376035"/>
            <a:ext cx="7561580" cy="2914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Reference: BERT: Pre-training of Deep Bidirectional Transformers for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Language Understanding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2388235" y="749935"/>
            <a:ext cx="2554605" cy="9734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ts val="344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Q&amp;A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：第二个序列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40"/>
              </a:lnSpc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找出答案的起始与结束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</a:t>
            </a:r>
            <a:endParaRPr lang="zh-CN" altLang="en-US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7327900" y="826135"/>
            <a:ext cx="3601085" cy="9734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单句子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Tagging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40"/>
              </a:lnSpc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有实际意义的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sz="9600" b="1">
                <a:solidFill>
                  <a:schemeClr val="tx1"/>
                </a:solidFill>
                <a:latin typeface="+mj-lt"/>
                <a:cs typeface="+mj-lt"/>
              </a:rPr>
              <a:t>Q</a:t>
            </a:r>
            <a:r>
              <a:rPr lang="en-US" sz="9600" b="1">
                <a:solidFill>
                  <a:schemeClr val="tx1"/>
                </a:solidFill>
                <a:latin typeface="+mj-lt"/>
                <a:cs typeface="+mj-lt"/>
              </a:rPr>
              <a:t>uiz</a:t>
            </a:r>
            <a:endParaRPr 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9734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如果我希望基于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完成情感分类任务，即输入一句话，输出语句的情感色彩（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positive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negative or neural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），我应该选择哪一部分的输出放入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classifier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中？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19087"/>
          <a:stretch>
            <a:fillRect/>
          </a:stretch>
        </p:blipFill>
        <p:spPr>
          <a:xfrm>
            <a:off x="4632960" y="3522345"/>
            <a:ext cx="4550410" cy="1733550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4822825" y="5631815"/>
            <a:ext cx="433070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[CLS]</a:t>
            </a:r>
            <a:endParaRPr lang="en-US" altLang="zh-CN" sz="9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5269865" y="5631815"/>
            <a:ext cx="27114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5554980" y="5631815"/>
            <a:ext cx="637540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visually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上箭头 12"/>
          <p:cNvSpPr/>
          <p:nvPr>
            <p:custDataLst>
              <p:tags r:id="rId7"/>
            </p:custDataLst>
          </p:nvPr>
        </p:nvSpPr>
        <p:spPr>
          <a:xfrm>
            <a:off x="5347335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上箭头 13"/>
          <p:cNvSpPr/>
          <p:nvPr>
            <p:custDataLst>
              <p:tags r:id="rId8"/>
            </p:custDataLst>
          </p:nvPr>
        </p:nvSpPr>
        <p:spPr>
          <a:xfrm>
            <a:off x="5803900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上箭头 14"/>
          <p:cNvSpPr/>
          <p:nvPr>
            <p:custDataLst>
              <p:tags r:id="rId9"/>
            </p:custDataLst>
          </p:nvPr>
        </p:nvSpPr>
        <p:spPr>
          <a:xfrm>
            <a:off x="6461760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上箭头 15"/>
          <p:cNvSpPr/>
          <p:nvPr>
            <p:custDataLst>
              <p:tags r:id="rId10"/>
            </p:custDataLst>
          </p:nvPr>
        </p:nvSpPr>
        <p:spPr>
          <a:xfrm>
            <a:off x="7221220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上箭头 26"/>
          <p:cNvSpPr/>
          <p:nvPr>
            <p:custDataLst>
              <p:tags r:id="rId11"/>
            </p:custDataLst>
          </p:nvPr>
        </p:nvSpPr>
        <p:spPr>
          <a:xfrm>
            <a:off x="7835265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上箭头 16"/>
          <p:cNvSpPr/>
          <p:nvPr>
            <p:custDataLst>
              <p:tags r:id="rId12"/>
            </p:custDataLst>
          </p:nvPr>
        </p:nvSpPr>
        <p:spPr>
          <a:xfrm>
            <a:off x="4992370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6206490" y="5631815"/>
            <a:ext cx="69532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stunning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6915785" y="5631815"/>
            <a:ext cx="811530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rumination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7741285" y="5631815"/>
            <a:ext cx="33591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8091170" y="5631815"/>
            <a:ext cx="438150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love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17"/>
            </p:custDataLst>
          </p:nvPr>
        </p:nvSpPr>
        <p:spPr>
          <a:xfrm>
            <a:off x="8543290" y="5631815"/>
            <a:ext cx="438150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[SEP]</a:t>
            </a:r>
            <a:endParaRPr lang="en-US" altLang="zh-CN" sz="9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上箭头 22"/>
          <p:cNvSpPr/>
          <p:nvPr>
            <p:custDataLst>
              <p:tags r:id="rId18"/>
            </p:custDataLst>
          </p:nvPr>
        </p:nvSpPr>
        <p:spPr>
          <a:xfrm>
            <a:off x="8254365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上箭头 23"/>
          <p:cNvSpPr/>
          <p:nvPr>
            <p:custDataLst>
              <p:tags r:id="rId19"/>
            </p:custDataLst>
          </p:nvPr>
        </p:nvSpPr>
        <p:spPr>
          <a:xfrm>
            <a:off x="8693785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>
            <p:custDataLst>
              <p:tags r:id="rId20"/>
            </p:custDataLst>
          </p:nvPr>
        </p:nvSpPr>
        <p:spPr>
          <a:xfrm>
            <a:off x="4733290" y="2247265"/>
            <a:ext cx="1924050" cy="259715"/>
          </a:xfrm>
          <a:prstGeom prst="roundRect">
            <a:avLst/>
          </a:prstGeom>
          <a:solidFill>
            <a:srgbClr val="E3EFFC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 b="1">
                <a:solidFill>
                  <a:schemeClr val="tx1"/>
                </a:solidFill>
              </a:rPr>
              <a:t>Classifier</a:t>
            </a:r>
            <a:endParaRPr lang="en-US" altLang="zh-CN" sz="1200" b="1">
              <a:solidFill>
                <a:schemeClr val="tx1"/>
              </a:solidFill>
            </a:endParaRPr>
          </a:p>
        </p:txBody>
      </p:sp>
      <p:sp>
        <p:nvSpPr>
          <p:cNvPr id="26" name="上箭头 25"/>
          <p:cNvSpPr/>
          <p:nvPr>
            <p:custDataLst>
              <p:tags r:id="rId21"/>
            </p:custDataLst>
          </p:nvPr>
        </p:nvSpPr>
        <p:spPr>
          <a:xfrm>
            <a:off x="5347335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上箭头 27"/>
          <p:cNvSpPr/>
          <p:nvPr>
            <p:custDataLst>
              <p:tags r:id="rId22"/>
            </p:custDataLst>
          </p:nvPr>
        </p:nvSpPr>
        <p:spPr>
          <a:xfrm>
            <a:off x="5803900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上箭头 28"/>
          <p:cNvSpPr/>
          <p:nvPr>
            <p:custDataLst>
              <p:tags r:id="rId23"/>
            </p:custDataLst>
          </p:nvPr>
        </p:nvSpPr>
        <p:spPr>
          <a:xfrm>
            <a:off x="6461760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上箭头 29"/>
          <p:cNvSpPr/>
          <p:nvPr>
            <p:custDataLst>
              <p:tags r:id="rId24"/>
            </p:custDataLst>
          </p:nvPr>
        </p:nvSpPr>
        <p:spPr>
          <a:xfrm>
            <a:off x="7221220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上箭头 30"/>
          <p:cNvSpPr/>
          <p:nvPr>
            <p:custDataLst>
              <p:tags r:id="rId25"/>
            </p:custDataLst>
          </p:nvPr>
        </p:nvSpPr>
        <p:spPr>
          <a:xfrm>
            <a:off x="7835265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上箭头 31"/>
          <p:cNvSpPr/>
          <p:nvPr>
            <p:custDataLst>
              <p:tags r:id="rId26"/>
            </p:custDataLst>
          </p:nvPr>
        </p:nvSpPr>
        <p:spPr>
          <a:xfrm>
            <a:off x="4992370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上箭头 32"/>
          <p:cNvSpPr/>
          <p:nvPr>
            <p:custDataLst>
              <p:tags r:id="rId27"/>
            </p:custDataLst>
          </p:nvPr>
        </p:nvSpPr>
        <p:spPr>
          <a:xfrm>
            <a:off x="8254365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上箭头 33"/>
          <p:cNvSpPr/>
          <p:nvPr>
            <p:custDataLst>
              <p:tags r:id="rId28"/>
            </p:custDataLst>
          </p:nvPr>
        </p:nvSpPr>
        <p:spPr>
          <a:xfrm>
            <a:off x="8693785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上箭头 34"/>
          <p:cNvSpPr/>
          <p:nvPr>
            <p:custDataLst>
              <p:tags r:id="rId29"/>
            </p:custDataLst>
          </p:nvPr>
        </p:nvSpPr>
        <p:spPr>
          <a:xfrm rot="16200000">
            <a:off x="4418965" y="2216150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36" name="表格 35"/>
          <p:cNvGraphicFramePr/>
          <p:nvPr>
            <p:custDataLst>
              <p:tags r:id="rId30"/>
            </p:custDataLst>
          </p:nvPr>
        </p:nvGraphicFramePr>
        <p:xfrm>
          <a:off x="2402840" y="2104390"/>
          <a:ext cx="181356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1565"/>
                <a:gridCol w="721995"/>
              </a:tblGrid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positive</a:t>
                      </a:r>
                      <a:endParaRPr lang="en-US" altLang="zh-CN" sz="14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80%</a:t>
                      </a:r>
                      <a:endParaRPr lang="en-US" altLang="zh-CN" sz="14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negative</a:t>
                      </a:r>
                      <a:endParaRPr lang="en-US" altLang="zh-CN" sz="1400"/>
                    </a:p>
                  </a:txBody>
                  <a:tcPr>
                    <a:solidFill>
                      <a:srgbClr val="FFEBF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10%</a:t>
                      </a:r>
                      <a:endParaRPr lang="en-US" altLang="zh-CN" sz="1400"/>
                    </a:p>
                  </a:txBody>
                  <a:tcPr>
                    <a:solidFill>
                      <a:srgbClr val="FFEBF0"/>
                    </a:solidFill>
                  </a:tcPr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neural</a:t>
                      </a:r>
                      <a:endParaRPr lang="en-US" altLang="zh-CN" sz="1400"/>
                    </a:p>
                  </a:txBody>
                  <a:tcPr>
                    <a:solidFill>
                      <a:srgbClr val="FFEBF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10%</a:t>
                      </a:r>
                      <a:endParaRPr lang="en-US" altLang="zh-CN" sz="1400"/>
                    </a:p>
                  </a:txBody>
                  <a:tcPr>
                    <a:solidFill>
                      <a:srgbClr val="FFEBF0"/>
                    </a:solidFill>
                  </a:tcPr>
                </a:tc>
              </a:tr>
            </a:tbl>
          </a:graphicData>
        </a:graphic>
      </p:graphicFrame>
      <p:sp>
        <p:nvSpPr>
          <p:cNvPr id="37" name="文本框 36"/>
          <p:cNvSpPr txBox="1"/>
          <p:nvPr/>
        </p:nvSpPr>
        <p:spPr>
          <a:xfrm>
            <a:off x="6206490" y="2614295"/>
            <a:ext cx="929640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sz="32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-US" altLang="zh-CN" sz="32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4733290" y="5948045"/>
            <a:ext cx="4497070" cy="571500"/>
          </a:xfrm>
          <a:prstGeom prst="roundRect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rgbClr val="005825"/>
                </a:solidFill>
              </a:rPr>
              <a:t>a visually stunning rumination on love</a:t>
            </a:r>
            <a:endParaRPr lang="en-US" altLang="zh-CN" sz="1600">
              <a:solidFill>
                <a:srgbClr val="005825"/>
              </a:solidFill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7533640" y="1505585"/>
            <a:ext cx="3787140" cy="164020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>
              <a:lnSpc>
                <a:spcPct val="150000"/>
              </a:lnSpc>
            </a:pPr>
            <a:r>
              <a:rPr lang="en-US" altLang="zh-CN" sz="1200" b="1">
                <a:solidFill>
                  <a:schemeClr val="accent5"/>
                </a:solidFill>
              </a:rPr>
              <a:t>Hint: </a:t>
            </a:r>
            <a:r>
              <a:rPr lang="zh-CN" altLang="en-US" sz="1200" b="1">
                <a:solidFill>
                  <a:schemeClr val="accent5"/>
                </a:solidFill>
              </a:rPr>
              <a:t>该任务属于什么类型的任务？</a:t>
            </a:r>
            <a:endParaRPr lang="zh-CN" altLang="en-US" sz="1200" b="1">
              <a:solidFill>
                <a:schemeClr val="accent5"/>
              </a:solidFill>
            </a:endParaRPr>
          </a:p>
          <a:p>
            <a:pPr marL="285750" indent="-28575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solidFill>
                  <a:schemeClr val="accent5"/>
                </a:solidFill>
              </a:rPr>
              <a:t>单句子分类</a:t>
            </a:r>
            <a:endParaRPr lang="zh-CN" altLang="en-US" sz="1200" b="1">
              <a:solidFill>
                <a:schemeClr val="accent5"/>
              </a:solidFill>
            </a:endParaRPr>
          </a:p>
          <a:p>
            <a:pPr marL="285750" indent="-28575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solidFill>
                  <a:schemeClr val="accent5"/>
                </a:solidFill>
              </a:rPr>
              <a:t>句子对分类</a:t>
            </a:r>
            <a:endParaRPr lang="zh-CN" altLang="en-US" sz="1200" b="1">
              <a:solidFill>
                <a:schemeClr val="accent5"/>
              </a:solidFill>
            </a:endParaRPr>
          </a:p>
          <a:p>
            <a:pPr marL="285750" indent="-28575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b="1">
                <a:solidFill>
                  <a:schemeClr val="accent5"/>
                </a:solidFill>
              </a:rPr>
              <a:t>Q&amp;A</a:t>
            </a:r>
            <a:endParaRPr lang="en-US" altLang="zh-CN" sz="1200" b="1">
              <a:solidFill>
                <a:schemeClr val="accent5"/>
              </a:solidFill>
            </a:endParaRPr>
          </a:p>
          <a:p>
            <a:pPr marL="285750" indent="-28575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solidFill>
                  <a:schemeClr val="accent5"/>
                </a:solidFill>
              </a:rPr>
              <a:t>单句子</a:t>
            </a:r>
            <a:r>
              <a:rPr lang="en-US" altLang="zh-CN" sz="1200" b="1">
                <a:solidFill>
                  <a:schemeClr val="accent5"/>
                </a:solidFill>
              </a:rPr>
              <a:t>Tagging</a:t>
            </a:r>
            <a:endParaRPr lang="en-US" altLang="zh-CN" sz="1200" b="1">
              <a:solidFill>
                <a:schemeClr val="accent5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6455" y="3390900"/>
            <a:ext cx="3291840" cy="1855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14350" indent="-514350" algn="l">
              <a:lnSpc>
                <a:spcPts val="3440"/>
              </a:lnSpc>
              <a:buFont typeface="+mj-lt"/>
              <a:buAutoNum type="alphaU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[CLS]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algn="l">
              <a:lnSpc>
                <a:spcPts val="3440"/>
              </a:lnSpc>
              <a:buFont typeface="+mj-lt"/>
              <a:buAutoNum type="alphaU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 visually ... love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algn="l">
              <a:lnSpc>
                <a:spcPts val="3440"/>
              </a:lnSpc>
              <a:buFont typeface="+mj-lt"/>
              <a:buAutoNum type="alphaU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[SEP]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algn="l">
              <a:lnSpc>
                <a:spcPts val="3440"/>
              </a:lnSpc>
              <a:buFont typeface="+mj-lt"/>
              <a:buAutoNum type="alphaU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visually stunning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3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sz="9600" b="1">
                <a:solidFill>
                  <a:schemeClr val="tx1"/>
                </a:solidFill>
                <a:latin typeface="+mj-lt"/>
                <a:cs typeface="+mj-lt"/>
              </a:rPr>
              <a:t>Q</a:t>
            </a:r>
            <a:r>
              <a:rPr lang="en-US" sz="9600" b="1">
                <a:solidFill>
                  <a:schemeClr val="tx1"/>
                </a:solidFill>
                <a:latin typeface="+mj-lt"/>
                <a:cs typeface="+mj-lt"/>
              </a:rPr>
              <a:t>uiz</a:t>
            </a:r>
            <a:endParaRPr 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9734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如果我希望基于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完成情感分类任务，即输入一句话，输出语句的情感色彩（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positive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negative or neural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），我应该选择哪一部分的输出放入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classifier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中？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19087"/>
          <a:stretch>
            <a:fillRect/>
          </a:stretch>
        </p:blipFill>
        <p:spPr>
          <a:xfrm>
            <a:off x="4632960" y="3522345"/>
            <a:ext cx="4550410" cy="1733550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4822825" y="5631815"/>
            <a:ext cx="433070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[CLS]</a:t>
            </a:r>
            <a:endParaRPr lang="en-US" altLang="zh-CN" sz="9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5269865" y="5631815"/>
            <a:ext cx="27114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5554980" y="5631815"/>
            <a:ext cx="637540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visually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上箭头 12"/>
          <p:cNvSpPr/>
          <p:nvPr>
            <p:custDataLst>
              <p:tags r:id="rId7"/>
            </p:custDataLst>
          </p:nvPr>
        </p:nvSpPr>
        <p:spPr>
          <a:xfrm>
            <a:off x="5347335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上箭头 13"/>
          <p:cNvSpPr/>
          <p:nvPr>
            <p:custDataLst>
              <p:tags r:id="rId8"/>
            </p:custDataLst>
          </p:nvPr>
        </p:nvSpPr>
        <p:spPr>
          <a:xfrm>
            <a:off x="5803900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上箭头 14"/>
          <p:cNvSpPr/>
          <p:nvPr>
            <p:custDataLst>
              <p:tags r:id="rId9"/>
            </p:custDataLst>
          </p:nvPr>
        </p:nvSpPr>
        <p:spPr>
          <a:xfrm>
            <a:off x="6461760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上箭头 15"/>
          <p:cNvSpPr/>
          <p:nvPr>
            <p:custDataLst>
              <p:tags r:id="rId10"/>
            </p:custDataLst>
          </p:nvPr>
        </p:nvSpPr>
        <p:spPr>
          <a:xfrm>
            <a:off x="7221220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上箭头 26"/>
          <p:cNvSpPr/>
          <p:nvPr>
            <p:custDataLst>
              <p:tags r:id="rId11"/>
            </p:custDataLst>
          </p:nvPr>
        </p:nvSpPr>
        <p:spPr>
          <a:xfrm>
            <a:off x="7835265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上箭头 16"/>
          <p:cNvSpPr/>
          <p:nvPr>
            <p:custDataLst>
              <p:tags r:id="rId12"/>
            </p:custDataLst>
          </p:nvPr>
        </p:nvSpPr>
        <p:spPr>
          <a:xfrm>
            <a:off x="4992370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6206490" y="5631815"/>
            <a:ext cx="69532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stunning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6915785" y="5631815"/>
            <a:ext cx="811530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rumination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7741285" y="5631815"/>
            <a:ext cx="33591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8091170" y="5631815"/>
            <a:ext cx="438150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love</a:t>
            </a:r>
            <a:endParaRPr lang="en-US" altLang="zh-CN" sz="9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17"/>
            </p:custDataLst>
          </p:nvPr>
        </p:nvSpPr>
        <p:spPr>
          <a:xfrm>
            <a:off x="8543290" y="5631815"/>
            <a:ext cx="438150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[SEP]</a:t>
            </a:r>
            <a:endParaRPr lang="en-US" altLang="zh-CN" sz="9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上箭头 22"/>
          <p:cNvSpPr/>
          <p:nvPr>
            <p:custDataLst>
              <p:tags r:id="rId18"/>
            </p:custDataLst>
          </p:nvPr>
        </p:nvSpPr>
        <p:spPr>
          <a:xfrm>
            <a:off x="8254365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上箭头 23"/>
          <p:cNvSpPr/>
          <p:nvPr>
            <p:custDataLst>
              <p:tags r:id="rId19"/>
            </p:custDataLst>
          </p:nvPr>
        </p:nvSpPr>
        <p:spPr>
          <a:xfrm>
            <a:off x="8693785" y="53155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>
            <p:custDataLst>
              <p:tags r:id="rId20"/>
            </p:custDataLst>
          </p:nvPr>
        </p:nvSpPr>
        <p:spPr>
          <a:xfrm>
            <a:off x="4733290" y="2247265"/>
            <a:ext cx="1924050" cy="259715"/>
          </a:xfrm>
          <a:prstGeom prst="roundRect">
            <a:avLst/>
          </a:prstGeom>
          <a:solidFill>
            <a:srgbClr val="E3EFFC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 b="1">
                <a:solidFill>
                  <a:schemeClr val="tx1"/>
                </a:solidFill>
              </a:rPr>
              <a:t>Classifier</a:t>
            </a:r>
            <a:endParaRPr lang="en-US" altLang="zh-CN" sz="1200" b="1">
              <a:solidFill>
                <a:schemeClr val="tx1"/>
              </a:solidFill>
            </a:endParaRPr>
          </a:p>
        </p:txBody>
      </p:sp>
      <p:sp>
        <p:nvSpPr>
          <p:cNvPr id="26" name="上箭头 25"/>
          <p:cNvSpPr/>
          <p:nvPr>
            <p:custDataLst>
              <p:tags r:id="rId21"/>
            </p:custDataLst>
          </p:nvPr>
        </p:nvSpPr>
        <p:spPr>
          <a:xfrm>
            <a:off x="5347335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上箭头 27"/>
          <p:cNvSpPr/>
          <p:nvPr>
            <p:custDataLst>
              <p:tags r:id="rId22"/>
            </p:custDataLst>
          </p:nvPr>
        </p:nvSpPr>
        <p:spPr>
          <a:xfrm>
            <a:off x="5803900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上箭头 28"/>
          <p:cNvSpPr/>
          <p:nvPr>
            <p:custDataLst>
              <p:tags r:id="rId23"/>
            </p:custDataLst>
          </p:nvPr>
        </p:nvSpPr>
        <p:spPr>
          <a:xfrm>
            <a:off x="6461760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上箭头 29"/>
          <p:cNvSpPr/>
          <p:nvPr>
            <p:custDataLst>
              <p:tags r:id="rId24"/>
            </p:custDataLst>
          </p:nvPr>
        </p:nvSpPr>
        <p:spPr>
          <a:xfrm>
            <a:off x="7221220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上箭头 30"/>
          <p:cNvSpPr/>
          <p:nvPr>
            <p:custDataLst>
              <p:tags r:id="rId25"/>
            </p:custDataLst>
          </p:nvPr>
        </p:nvSpPr>
        <p:spPr>
          <a:xfrm>
            <a:off x="7835265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上箭头 31"/>
          <p:cNvSpPr/>
          <p:nvPr>
            <p:custDataLst>
              <p:tags r:id="rId26"/>
            </p:custDataLst>
          </p:nvPr>
        </p:nvSpPr>
        <p:spPr>
          <a:xfrm>
            <a:off x="4992370" y="3008630"/>
            <a:ext cx="111125" cy="454025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上箭头 32"/>
          <p:cNvSpPr/>
          <p:nvPr>
            <p:custDataLst>
              <p:tags r:id="rId27"/>
            </p:custDataLst>
          </p:nvPr>
        </p:nvSpPr>
        <p:spPr>
          <a:xfrm>
            <a:off x="8254365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上箭头 33"/>
          <p:cNvSpPr/>
          <p:nvPr>
            <p:custDataLst>
              <p:tags r:id="rId28"/>
            </p:custDataLst>
          </p:nvPr>
        </p:nvSpPr>
        <p:spPr>
          <a:xfrm>
            <a:off x="8693785" y="314642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上箭头 34"/>
          <p:cNvSpPr/>
          <p:nvPr>
            <p:custDataLst>
              <p:tags r:id="rId29"/>
            </p:custDataLst>
          </p:nvPr>
        </p:nvSpPr>
        <p:spPr>
          <a:xfrm rot="16200000">
            <a:off x="4418965" y="2216150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36" name="表格 35"/>
          <p:cNvGraphicFramePr/>
          <p:nvPr>
            <p:custDataLst>
              <p:tags r:id="rId30"/>
            </p:custDataLst>
          </p:nvPr>
        </p:nvGraphicFramePr>
        <p:xfrm>
          <a:off x="2402840" y="2104390"/>
          <a:ext cx="181356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1565"/>
                <a:gridCol w="721995"/>
              </a:tblGrid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positive</a:t>
                      </a:r>
                      <a:endParaRPr lang="en-US" altLang="zh-CN" sz="14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80%</a:t>
                      </a:r>
                      <a:endParaRPr lang="en-US" altLang="zh-CN" sz="14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negative</a:t>
                      </a:r>
                      <a:endParaRPr lang="en-US" altLang="zh-CN" sz="1400"/>
                    </a:p>
                  </a:txBody>
                  <a:tcPr>
                    <a:solidFill>
                      <a:srgbClr val="FFEBF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10%</a:t>
                      </a:r>
                      <a:endParaRPr lang="en-US" altLang="zh-CN" sz="1400"/>
                    </a:p>
                  </a:txBody>
                  <a:tcPr>
                    <a:solidFill>
                      <a:srgbClr val="FFEBF0"/>
                    </a:solidFill>
                  </a:tcPr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neural</a:t>
                      </a:r>
                      <a:endParaRPr lang="en-US" altLang="zh-CN" sz="1400"/>
                    </a:p>
                  </a:txBody>
                  <a:tcPr>
                    <a:solidFill>
                      <a:srgbClr val="FFEBF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10%</a:t>
                      </a:r>
                      <a:endParaRPr lang="en-US" altLang="zh-CN" sz="1400"/>
                    </a:p>
                  </a:txBody>
                  <a:tcPr>
                    <a:solidFill>
                      <a:srgbClr val="FFEBF0"/>
                    </a:solidFill>
                  </a:tcPr>
                </a:tc>
              </a:tr>
            </a:tbl>
          </a:graphicData>
        </a:graphic>
      </p:graphicFrame>
      <p:sp>
        <p:nvSpPr>
          <p:cNvPr id="38" name="圆角矩形 37"/>
          <p:cNvSpPr/>
          <p:nvPr/>
        </p:nvSpPr>
        <p:spPr>
          <a:xfrm>
            <a:off x="4733290" y="5948045"/>
            <a:ext cx="4497070" cy="571500"/>
          </a:xfrm>
          <a:prstGeom prst="roundRect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rgbClr val="005825"/>
                </a:solidFill>
              </a:rPr>
              <a:t>a visually stunning rumination on love</a:t>
            </a:r>
            <a:endParaRPr lang="en-US" altLang="zh-CN" sz="1600">
              <a:solidFill>
                <a:srgbClr val="005825"/>
              </a:solidFill>
            </a:endParaRPr>
          </a:p>
        </p:txBody>
      </p:sp>
      <p:sp>
        <p:nvSpPr>
          <p:cNvPr id="5" name="圆角矩形 4"/>
          <p:cNvSpPr/>
          <p:nvPr>
            <p:custDataLst>
              <p:tags r:id="rId31"/>
            </p:custDataLst>
          </p:nvPr>
        </p:nvSpPr>
        <p:spPr>
          <a:xfrm>
            <a:off x="4733290" y="2691765"/>
            <a:ext cx="1924050" cy="259715"/>
          </a:xfrm>
          <a:prstGeom prst="roundRect">
            <a:avLst/>
          </a:prstGeom>
          <a:solidFill>
            <a:srgbClr val="E3EFFC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 b="1">
                <a:solidFill>
                  <a:schemeClr val="tx1"/>
                </a:solidFill>
              </a:rPr>
              <a:t>Bert Pooler</a:t>
            </a:r>
            <a:endParaRPr lang="en-US" altLang="zh-CN" sz="1200" b="1">
              <a:solidFill>
                <a:schemeClr val="tx1"/>
              </a:solidFill>
            </a:endParaRPr>
          </a:p>
        </p:txBody>
      </p:sp>
      <p:sp>
        <p:nvSpPr>
          <p:cNvPr id="6" name="上箭头 5"/>
          <p:cNvSpPr/>
          <p:nvPr>
            <p:custDataLst>
              <p:tags r:id="rId32"/>
            </p:custDataLst>
          </p:nvPr>
        </p:nvSpPr>
        <p:spPr>
          <a:xfrm>
            <a:off x="5621655" y="2506980"/>
            <a:ext cx="76200" cy="17907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33"/>
            </p:custDataLst>
          </p:nvPr>
        </p:nvSpPr>
        <p:spPr>
          <a:xfrm>
            <a:off x="846455" y="3390900"/>
            <a:ext cx="3291840" cy="1855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14350" indent="-514350" algn="l">
              <a:lnSpc>
                <a:spcPts val="3440"/>
              </a:lnSpc>
              <a:buFont typeface="+mj-lt"/>
              <a:buAutoNum type="alphaUcPeriod"/>
            </a:pPr>
            <a:r>
              <a:rPr lang="en-US" altLang="zh-CN" dirty="0" smtClean="0">
                <a:solidFill>
                  <a:srgbClr val="0995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[CLS]</a:t>
            </a:r>
            <a:endParaRPr lang="en-US" altLang="zh-CN" dirty="0" smtClean="0">
              <a:solidFill>
                <a:srgbClr val="0995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algn="l">
              <a:lnSpc>
                <a:spcPts val="3440"/>
              </a:lnSpc>
              <a:buFont typeface="+mj-lt"/>
              <a:buAutoNum type="alphaU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 visually ... love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algn="l">
              <a:lnSpc>
                <a:spcPts val="3440"/>
              </a:lnSpc>
              <a:buFont typeface="+mj-lt"/>
              <a:buAutoNum type="alphaU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[SEP]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algn="l">
              <a:lnSpc>
                <a:spcPts val="3440"/>
              </a:lnSpc>
              <a:buFont typeface="+mj-lt"/>
              <a:buAutoNum type="alphaU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visually stunning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圆角矩形 39"/>
          <p:cNvSpPr/>
          <p:nvPr>
            <p:custDataLst>
              <p:tags r:id="rId34"/>
            </p:custDataLst>
          </p:nvPr>
        </p:nvSpPr>
        <p:spPr>
          <a:xfrm>
            <a:off x="7533640" y="1505585"/>
            <a:ext cx="3787140" cy="164020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>
              <a:lnSpc>
                <a:spcPct val="150000"/>
              </a:lnSpc>
            </a:pPr>
            <a:r>
              <a:rPr lang="en-US" altLang="zh-CN" sz="1200" b="1">
                <a:solidFill>
                  <a:schemeClr val="accent5"/>
                </a:solidFill>
              </a:rPr>
              <a:t>Hint: </a:t>
            </a:r>
            <a:r>
              <a:rPr lang="zh-CN" altLang="en-US" sz="1200" b="1">
                <a:solidFill>
                  <a:schemeClr val="accent5"/>
                </a:solidFill>
              </a:rPr>
              <a:t>该任务属于什么类型的任务？</a:t>
            </a:r>
            <a:endParaRPr lang="zh-CN" altLang="en-US" sz="1200" b="1">
              <a:solidFill>
                <a:schemeClr val="accent5"/>
              </a:solidFill>
            </a:endParaRPr>
          </a:p>
          <a:p>
            <a:pPr marL="285750" indent="-28575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solidFill>
                  <a:srgbClr val="C00000"/>
                </a:solidFill>
              </a:rPr>
              <a:t>单句子分类</a:t>
            </a:r>
            <a:endParaRPr lang="zh-CN" altLang="en-US" sz="1200" b="1">
              <a:solidFill>
                <a:srgbClr val="C00000"/>
              </a:solidFill>
            </a:endParaRPr>
          </a:p>
          <a:p>
            <a:pPr marL="285750" indent="-28575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solidFill>
                  <a:schemeClr val="accent5"/>
                </a:solidFill>
              </a:rPr>
              <a:t>句子对分类</a:t>
            </a:r>
            <a:endParaRPr lang="zh-CN" altLang="en-US" sz="1200" b="1">
              <a:solidFill>
                <a:schemeClr val="accent5"/>
              </a:solidFill>
            </a:endParaRPr>
          </a:p>
          <a:p>
            <a:pPr marL="285750" indent="-28575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b="1">
                <a:solidFill>
                  <a:schemeClr val="accent5"/>
                </a:solidFill>
              </a:rPr>
              <a:t>Q&amp;A</a:t>
            </a:r>
            <a:endParaRPr lang="en-US" altLang="zh-CN" sz="1200" b="1">
              <a:solidFill>
                <a:schemeClr val="accent5"/>
              </a:solidFill>
            </a:endParaRPr>
          </a:p>
          <a:p>
            <a:pPr marL="285750" indent="-28575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solidFill>
                  <a:schemeClr val="accent5"/>
                </a:solidFill>
              </a:rPr>
              <a:t>单句子</a:t>
            </a:r>
            <a:r>
              <a:rPr lang="en-US" altLang="zh-CN" sz="1200" b="1">
                <a:solidFill>
                  <a:schemeClr val="accent5"/>
                </a:solidFill>
              </a:rPr>
              <a:t>Tagging</a:t>
            </a:r>
            <a:endParaRPr lang="en-US" altLang="zh-CN" sz="1200" b="1">
              <a:solidFill>
                <a:schemeClr val="accent5"/>
              </a:solidFill>
            </a:endParaRPr>
          </a:p>
        </p:txBody>
      </p:sp>
    </p:spTree>
    <p:custDataLst>
      <p:tags r:id="rId35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763" y="0"/>
            <a:ext cx="10287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52628"/>
            <a:ext cx="12196763" cy="6858000"/>
          </a:xfrm>
          <a:prstGeom prst="rect">
            <a:avLst/>
          </a:prstGeom>
          <a:gradFill>
            <a:gsLst>
              <a:gs pos="28000">
                <a:srgbClr val="FFFFFF"/>
              </a:gs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66666"/>
              </a:solidFill>
            </a:endParaRPr>
          </a:p>
        </p:txBody>
      </p:sp>
      <p:sp>
        <p:nvSpPr>
          <p:cNvPr id="33" name="Freeform 10"/>
          <p:cNvSpPr/>
          <p:nvPr/>
        </p:nvSpPr>
        <p:spPr bwMode="auto">
          <a:xfrm>
            <a:off x="0" y="500847"/>
            <a:ext cx="2586525" cy="480229"/>
          </a:xfrm>
          <a:custGeom>
            <a:avLst/>
            <a:gdLst>
              <a:gd name="T0" fmla="*/ 1424 w 1526"/>
              <a:gd name="T1" fmla="*/ 0 h 328"/>
              <a:gd name="T2" fmla="*/ 0 w 1526"/>
              <a:gd name="T3" fmla="*/ 0 h 328"/>
              <a:gd name="T4" fmla="*/ 0 w 1526"/>
              <a:gd name="T5" fmla="*/ 328 h 328"/>
              <a:gd name="T6" fmla="*/ 1526 w 1526"/>
              <a:gd name="T7" fmla="*/ 328 h 328"/>
              <a:gd name="T8" fmla="*/ 1424 w 1526"/>
              <a:gd name="T9" fmla="*/ 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6" h="328">
                <a:moveTo>
                  <a:pt x="1424" y="0"/>
                </a:moveTo>
                <a:lnTo>
                  <a:pt x="0" y="0"/>
                </a:lnTo>
                <a:lnTo>
                  <a:pt x="0" y="328"/>
                </a:lnTo>
                <a:lnTo>
                  <a:pt x="1526" y="328"/>
                </a:lnTo>
                <a:lnTo>
                  <a:pt x="1424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1D1D1A"/>
              </a:solidFill>
            </a:endParaRPr>
          </a:p>
        </p:txBody>
      </p:sp>
      <p:sp>
        <p:nvSpPr>
          <p:cNvPr id="34" name="文本框 33"/>
          <p:cNvSpPr txBox="1">
            <a:spLocks noChangeArrowheads="1"/>
          </p:cNvSpPr>
          <p:nvPr/>
        </p:nvSpPr>
        <p:spPr bwMode="auto">
          <a:xfrm>
            <a:off x="1292576" y="530908"/>
            <a:ext cx="98928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200" eaLnBrk="0" hangingPunct="0"/>
            <a:r>
              <a:rPr lang="zh-CN" altLang="en-US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Huawei Sans" panose="020C0503030203020204" pitchFamily="34" charset="0"/>
                <a:sym typeface="+mn-lt"/>
              </a:rPr>
              <a:t>目 录</a:t>
            </a:r>
            <a:endParaRPr lang="en-US" altLang="zh-CN" sz="28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Huawei Sans" panose="020C0503030203020204" pitchFamily="34" charset="0"/>
              <a:sym typeface="+mn-lt"/>
            </a:endParaRPr>
          </a:p>
        </p:txBody>
      </p:sp>
      <p:sp>
        <p:nvSpPr>
          <p:cNvPr id="38" name="Freeform 11"/>
          <p:cNvSpPr/>
          <p:nvPr/>
        </p:nvSpPr>
        <p:spPr bwMode="auto">
          <a:xfrm>
            <a:off x="0" y="471488"/>
            <a:ext cx="2422525" cy="520700"/>
          </a:xfrm>
          <a:custGeom>
            <a:avLst/>
            <a:gdLst>
              <a:gd name="T0" fmla="*/ 1424 w 1526"/>
              <a:gd name="T1" fmla="*/ 0 h 328"/>
              <a:gd name="T2" fmla="*/ 0 w 1526"/>
              <a:gd name="T3" fmla="*/ 0 h 328"/>
              <a:gd name="T4" fmla="*/ 0 w 1526"/>
              <a:gd name="T5" fmla="*/ 328 h 328"/>
              <a:gd name="T6" fmla="*/ 1526 w 1526"/>
              <a:gd name="T7" fmla="*/ 328 h 328"/>
              <a:gd name="T8" fmla="*/ 1424 w 1526"/>
              <a:gd name="T9" fmla="*/ 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6" h="328">
                <a:moveTo>
                  <a:pt x="1424" y="0"/>
                </a:moveTo>
                <a:lnTo>
                  <a:pt x="0" y="0"/>
                </a:lnTo>
                <a:lnTo>
                  <a:pt x="0" y="328"/>
                </a:lnTo>
                <a:lnTo>
                  <a:pt x="1526" y="328"/>
                </a:lnTo>
                <a:lnTo>
                  <a:pt x="142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1D1D1A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469408" y="3709393"/>
            <a:ext cx="5940000" cy="553998"/>
            <a:chOff x="1469408" y="3869388"/>
            <a:chExt cx="5940000" cy="553998"/>
          </a:xfrm>
        </p:grpSpPr>
        <p:sp>
          <p:nvSpPr>
            <p:cNvPr id="43" name="矩形 42"/>
            <p:cNvSpPr/>
            <p:nvPr/>
          </p:nvSpPr>
          <p:spPr>
            <a:xfrm>
              <a:off x="1469408" y="3869388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C00000"/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03</a:t>
              </a:r>
              <a:endParaRPr lang="en-US" altLang="zh-CN" sz="4000" b="1" dirty="0">
                <a:solidFill>
                  <a:srgbClr val="C00000"/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2281858" y="3941960"/>
              <a:ext cx="4790061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C00000"/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C00000"/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预训练</a:t>
              </a:r>
              <a:endParaRPr lang="zh-CN" altLang="en-US" sz="2200" b="1" dirty="0">
                <a:solidFill>
                  <a:srgbClr val="C00000"/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Huawei Sans" panose="020C0503030203020204" pitchFamily="34" charset="0"/>
              </a:endParaRPr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1469408" y="4423386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89" y="6223000"/>
            <a:ext cx="1208985" cy="396087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 rot="16200000">
            <a:off x="4881073" y="-457689"/>
            <a:ext cx="2434615" cy="12196764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66666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469408" y="1862241"/>
            <a:ext cx="5940000" cy="553998"/>
            <a:chOff x="1469408" y="1862241"/>
            <a:chExt cx="5940000" cy="553998"/>
          </a:xfrm>
        </p:grpSpPr>
        <p:sp>
          <p:nvSpPr>
            <p:cNvPr id="35" name="矩形 34"/>
            <p:cNvSpPr/>
            <p:nvPr/>
          </p:nvSpPr>
          <p:spPr>
            <a:xfrm>
              <a:off x="1469408" y="1862241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01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281859" y="1988707"/>
              <a:ext cx="3147549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</a:rPr>
                <a:t>NLP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</a:rPr>
                <a:t>中的预训练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</a:rPr>
                <a:t>模型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69408" y="2416239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27" name="组合 26"/>
          <p:cNvGrpSpPr/>
          <p:nvPr/>
        </p:nvGrpSpPr>
        <p:grpSpPr>
          <a:xfrm>
            <a:off x="1469408" y="2785817"/>
            <a:ext cx="5940000" cy="553998"/>
            <a:chOff x="1469408" y="2865815"/>
            <a:chExt cx="5940000" cy="553998"/>
          </a:xfrm>
        </p:grpSpPr>
        <p:sp>
          <p:nvSpPr>
            <p:cNvPr id="28" name="矩形 27"/>
            <p:cNvSpPr/>
            <p:nvPr/>
          </p:nvSpPr>
          <p:spPr>
            <a:xfrm>
              <a:off x="1469408" y="2865815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02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281859" y="2938387"/>
              <a:ext cx="4513224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介绍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Huawei Sans" panose="020C0503030203020204" pitchFamily="34" charset="0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1469408" y="3419813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31" name="组合 30"/>
          <p:cNvGrpSpPr/>
          <p:nvPr/>
        </p:nvGrpSpPr>
        <p:grpSpPr>
          <a:xfrm>
            <a:off x="1469408" y="4632968"/>
            <a:ext cx="5940000" cy="553998"/>
            <a:chOff x="1469408" y="4632968"/>
            <a:chExt cx="5940000" cy="553998"/>
          </a:xfrm>
        </p:grpSpPr>
        <p:sp>
          <p:nvSpPr>
            <p:cNvPr id="32" name="矩形 31"/>
            <p:cNvSpPr/>
            <p:nvPr/>
          </p:nvSpPr>
          <p:spPr>
            <a:xfrm>
              <a:off x="1469408" y="4632968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sym typeface="+mn-lt"/>
                </a:rPr>
                <a:t>04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2281858" y="4705540"/>
              <a:ext cx="4790061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sym typeface="Huawei Sans" panose="020C0503030203020204" pitchFamily="34" charset="0"/>
                </a:rPr>
                <a:t>微调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sym typeface="Huawei Sans" panose="020C0503030203020204" pitchFamily="34" charset="0"/>
              </a:endParaRPr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1469408" y="5186966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</p:spTree>
    <p:custDataLst>
      <p:tags r:id="rId3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预训练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1855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预训练任务有两种：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Masked Language Modelling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MLM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Next Sentence Prediction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NSP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）。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MLM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：随机遮盖输入句子中的一些词语，并预测被遮盖的词语是什么（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完形填空）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NSP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：预测两个句子是不是上下文的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关系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 descr="bert_pretrain_finetu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315" y="2986405"/>
            <a:ext cx="8370570" cy="333121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1137285" y="6344920"/>
            <a:ext cx="7561580" cy="2914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0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Reference: BERT: Pre-training of Deep Bidirectional Transformers for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Language Understanding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Masked Language Model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（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MLM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）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Masked Language Modelling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MLM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捕捉词语级别的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信息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8320" y="2004060"/>
            <a:ext cx="3716020" cy="31794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14350" indent="-514350" algn="l">
              <a:lnSpc>
                <a:spcPts val="3440"/>
              </a:lnSpc>
              <a:buFont typeface="Arial" panose="020B0604020202020204" pitchFamily="34" charset="0"/>
              <a:buAutoNum type="arabicPeriod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在输入中随机遮盖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15%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（即将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替换为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[MASK]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algn="l">
              <a:lnSpc>
                <a:spcPts val="3440"/>
              </a:lnSpc>
              <a:buFont typeface="Arial" panose="020B0604020202020204" pitchFamily="34" charset="0"/>
              <a:buAutoNum type="arabicPeriod"/>
            </a:pP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algn="l">
              <a:lnSpc>
                <a:spcPts val="3440"/>
              </a:lnSpc>
              <a:buFont typeface="Arial" panose="020B0604020202020204" pitchFamily="34" charset="0"/>
              <a:buAutoNum type="arabicPeriod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[MASK]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位置对应的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输出放入输出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层中，预测被遮盖的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l">
              <a:lnSpc>
                <a:spcPts val="344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zh-CN" altLang="en-US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一：如何进行预测？</a:t>
            </a:r>
            <a:endParaRPr lang="zh-CN" altLang="en-US" sz="1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r="4656"/>
          <a:stretch>
            <a:fillRect/>
          </a:stretch>
        </p:blipFill>
        <p:spPr>
          <a:xfrm>
            <a:off x="4551680" y="1650365"/>
            <a:ext cx="7529195" cy="5020945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4667250" y="5437505"/>
            <a:ext cx="7298055" cy="7747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EA002F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94075" y="6080760"/>
            <a:ext cx="73469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Input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2800350" y="5533390"/>
            <a:ext cx="17513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Randomly mask 15% of tokens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4523105" y="1526540"/>
            <a:ext cx="7529195" cy="188468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EA002F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4913630" y="1771650"/>
            <a:ext cx="39916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Use the output of the masked word’s position to predict the masked word</a:t>
            </a:r>
            <a:endParaRPr lang="zh-CN" altLang="en-US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7" grpId="1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NLP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中的预训练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模型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语言模型的演变经历了以下几个阶段：</a:t>
            </a:r>
            <a:endParaRPr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language_models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21285" y="1195070"/>
            <a:ext cx="12439015" cy="456311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r="4656"/>
          <a:stretch>
            <a:fillRect/>
          </a:stretch>
        </p:blipFill>
        <p:spPr>
          <a:xfrm>
            <a:off x="71755" y="1525905"/>
            <a:ext cx="7529195" cy="5020945"/>
          </a:xfrm>
          <a:prstGeom prst="rect">
            <a:avLst/>
          </a:prstGeom>
        </p:spPr>
      </p:pic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Masked Language Model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（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MLM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）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735965" y="99377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在将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[MASK]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位置所对应的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输出放入输出层后，本质上是在进行一个多分类任务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4653280" y="1525905"/>
            <a:ext cx="2947670" cy="176212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EA002F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814310" y="1276985"/>
            <a:ext cx="4071620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我们事先会建立一个词表，覆盖所有英语单词</a:t>
            </a:r>
            <a:endParaRPr lang="zh-CN" altLang="en-US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表格 8"/>
          <p:cNvGraphicFramePr/>
          <p:nvPr>
            <p:custDataLst>
              <p:tags r:id="rId4"/>
            </p:custDataLst>
          </p:nvPr>
        </p:nvGraphicFramePr>
        <p:xfrm>
          <a:off x="8926195" y="1809115"/>
          <a:ext cx="1848485" cy="20288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8485"/>
              </a:tblGrid>
              <a:tr h="3352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aardvark</a:t>
                      </a:r>
                      <a:endParaRPr lang="en-US" altLang="zh-CN" sz="1600"/>
                    </a:p>
                  </a:txBody>
                  <a:tcPr/>
                </a:tc>
              </a:tr>
              <a:tr h="3352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aarhus</a:t>
                      </a:r>
                      <a:endParaRPr lang="en-US" altLang="zh-CN" sz="1600"/>
                    </a:p>
                  </a:txBody>
                  <a:tcPr/>
                </a:tc>
              </a:tr>
              <a:tr h="3352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...</a:t>
                      </a:r>
                      <a:endParaRPr lang="en-US" altLang="zh-CN" sz="1600"/>
                    </a:p>
                  </a:txBody>
                  <a:tcPr/>
                </a:tc>
              </a:tr>
              <a:tr h="35242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improvisation</a:t>
                      </a:r>
                      <a:endParaRPr lang="en-US" altLang="zh-CN" sz="1600"/>
                    </a:p>
                  </a:txBody>
                  <a:tcPr/>
                </a:tc>
              </a:tr>
              <a:tr h="3352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...</a:t>
                      </a:r>
                      <a:endParaRPr lang="en-US" altLang="zh-CN" sz="1600"/>
                    </a:p>
                  </a:txBody>
                  <a:tcPr/>
                </a:tc>
              </a:tr>
              <a:tr h="3352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zyzzyva</a:t>
                      </a:r>
                      <a:endParaRPr lang="en-US" altLang="zh-CN" sz="16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7957820" y="3951605"/>
            <a:ext cx="40716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 fontAlgn="auto">
              <a:lnSpc>
                <a:spcPct val="100000"/>
              </a:lnSpc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 classifier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计算每个词对应被遮盖的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的概率，并选取概率最高的词语作为预测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zh-CN" altLang="en-US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表格 11"/>
          <p:cNvGraphicFramePr/>
          <p:nvPr>
            <p:custDataLst>
              <p:tags r:id="rId5"/>
            </p:custDataLst>
          </p:nvPr>
        </p:nvGraphicFramePr>
        <p:xfrm>
          <a:off x="8359140" y="4528820"/>
          <a:ext cx="3449320" cy="21875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4660"/>
                <a:gridCol w="172466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aardvark</a:t>
                      </a:r>
                      <a:endParaRPr lang="en-US" altLang="zh-CN" sz="160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0.1%</a:t>
                      </a:r>
                      <a:endParaRPr lang="en-US" altLang="zh-CN" sz="160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aarhus</a:t>
                      </a:r>
                      <a:endParaRPr lang="en-US" altLang="zh-CN" sz="160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0.1%</a:t>
                      </a:r>
                      <a:endParaRPr lang="en-US" altLang="zh-CN" sz="160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...</a:t>
                      </a:r>
                      <a:endParaRPr lang="en-US" altLang="zh-CN" sz="160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...</a:t>
                      </a:r>
                      <a:endParaRPr lang="en-US" altLang="zh-CN" sz="160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41973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improvisation</a:t>
                      </a:r>
                      <a:endParaRPr lang="en-US" altLang="zh-CN" sz="16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10%</a:t>
                      </a:r>
                      <a:endParaRPr lang="en-US" altLang="zh-CN" sz="16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...</a:t>
                      </a:r>
                      <a:endParaRPr lang="en-US" altLang="zh-CN" sz="160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...</a:t>
                      </a:r>
                      <a:endParaRPr lang="en-US" altLang="zh-CN" sz="160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zyzzyva</a:t>
                      </a:r>
                      <a:endParaRPr lang="en-US" altLang="zh-CN" sz="160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0%</a:t>
                      </a:r>
                      <a:endParaRPr lang="en-US" altLang="zh-CN" sz="160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</a:tbl>
          </a:graphicData>
        </a:graphic>
      </p:graphicFrame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1" grpId="0"/>
      <p:bldP spid="11" grpId="1"/>
      <p:bldP spid="5" grpId="0" bldLvl="0" animBg="1"/>
      <p:bldP spid="5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图片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r="4656"/>
          <a:stretch>
            <a:fillRect/>
          </a:stretch>
        </p:blipFill>
        <p:spPr>
          <a:xfrm>
            <a:off x="0" y="1663065"/>
            <a:ext cx="6986270" cy="4658995"/>
          </a:xfrm>
          <a:prstGeom prst="rect">
            <a:avLst/>
          </a:prstGeom>
        </p:spPr>
      </p:pic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Masked Language Model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（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MLM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）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735965" y="99377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在将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[MASK]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位置所对应的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输出放入输出层后，本质上是在进行一个多分类任务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723515" y="5511165"/>
            <a:ext cx="930275" cy="34099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EA002F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195955" y="6081395"/>
            <a:ext cx="619823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ts val="3440"/>
              </a:lnSpc>
            </a:pPr>
            <a:r>
              <a:rPr lang="zh-CN" altLang="en-US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问题二：</a:t>
            </a:r>
            <a:r>
              <a:rPr lang="en-US" altLang="zh-CN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进行推理时，输入并没有</a:t>
            </a:r>
            <a:r>
              <a:rPr lang="en-US" altLang="zh-CN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[MASK]</a:t>
            </a:r>
            <a:endParaRPr lang="en-US" altLang="zh-CN" sz="1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3158" r="6759"/>
          <a:stretch>
            <a:fillRect/>
          </a:stretch>
        </p:blipFill>
        <p:spPr>
          <a:xfrm>
            <a:off x="6938010" y="1525905"/>
            <a:ext cx="5179695" cy="47244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5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Masked Language Model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（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MLM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）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22967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为了使得预训练任务和推理任务尽可能接近，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在随机遮盖的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15%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tokens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中又进行了进一步的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处理：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80%的概率替换为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[MASK]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10%的概率替换为文本中的随机词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10%的概率不进行替换，保持原有的词元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masked_lm_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310" y="3521075"/>
            <a:ext cx="7651115" cy="26200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Next Sentence Prediction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（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NSP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）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735965" y="940435"/>
            <a:ext cx="10583545" cy="1414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lnSpc>
                <a:spcPts val="3440"/>
              </a:lnSpc>
              <a:buFont typeface="Arial" panose="020B0604020202020204" pitchFamily="34" charset="0"/>
              <a:buNone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Next Sentence Prediction (NSP)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捕捉句子级别信息，简单来说是一个针对句子对的分类问题，判断一组句子中，句子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是否为句子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的下一句（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IsNext or NotNext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l">
              <a:lnSpc>
                <a:spcPts val="3440"/>
              </a:lnSpc>
              <a:buFont typeface="Arial" panose="020B0604020202020204" pitchFamily="34" charset="0"/>
              <a:buNone/>
            </a:pP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9450" y="2070100"/>
            <a:ext cx="605599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句子级别的分类任务，应该选取哪个位置的输出放入</a:t>
            </a:r>
            <a:r>
              <a:rPr lang="en-US" altLang="zh-CN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classifier</a:t>
            </a:r>
            <a:r>
              <a:rPr lang="zh-CN" altLang="en-US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1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7805" y="3584575"/>
            <a:ext cx="9051925" cy="310769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350645" y="3156585"/>
            <a:ext cx="7028815" cy="41846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5575" y="940435"/>
            <a:ext cx="9178290" cy="5773420"/>
          </a:xfrm>
          <a:prstGeom prst="rect">
            <a:avLst/>
          </a:prstGeom>
        </p:spPr>
      </p:pic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Next Sentence Prediction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（</a:t>
            </a:r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NSP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）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8730615" y="940435"/>
            <a:ext cx="3255010" cy="3025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Next Sentence Prediction (NSP)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捕捉句子级别信息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针对句子对的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二分类问题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判断一组句子中，句子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是否为句子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的下一句（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IsNext or NotNext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l">
              <a:lnSpc>
                <a:spcPts val="3440"/>
              </a:lnSpc>
              <a:buFont typeface="Arial" panose="020B0604020202020204" pitchFamily="34" charset="0"/>
              <a:buNone/>
            </a:pP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763" y="0"/>
            <a:ext cx="10287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52628"/>
            <a:ext cx="12196763" cy="6858000"/>
          </a:xfrm>
          <a:prstGeom prst="rect">
            <a:avLst/>
          </a:prstGeom>
          <a:gradFill>
            <a:gsLst>
              <a:gs pos="28000">
                <a:srgbClr val="FFFFFF"/>
              </a:gs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66666"/>
              </a:solidFill>
            </a:endParaRPr>
          </a:p>
        </p:txBody>
      </p:sp>
      <p:sp>
        <p:nvSpPr>
          <p:cNvPr id="33" name="Freeform 10"/>
          <p:cNvSpPr/>
          <p:nvPr/>
        </p:nvSpPr>
        <p:spPr bwMode="auto">
          <a:xfrm>
            <a:off x="0" y="500847"/>
            <a:ext cx="2586525" cy="480229"/>
          </a:xfrm>
          <a:custGeom>
            <a:avLst/>
            <a:gdLst>
              <a:gd name="T0" fmla="*/ 1424 w 1526"/>
              <a:gd name="T1" fmla="*/ 0 h 328"/>
              <a:gd name="T2" fmla="*/ 0 w 1526"/>
              <a:gd name="T3" fmla="*/ 0 h 328"/>
              <a:gd name="T4" fmla="*/ 0 w 1526"/>
              <a:gd name="T5" fmla="*/ 328 h 328"/>
              <a:gd name="T6" fmla="*/ 1526 w 1526"/>
              <a:gd name="T7" fmla="*/ 328 h 328"/>
              <a:gd name="T8" fmla="*/ 1424 w 1526"/>
              <a:gd name="T9" fmla="*/ 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6" h="328">
                <a:moveTo>
                  <a:pt x="1424" y="0"/>
                </a:moveTo>
                <a:lnTo>
                  <a:pt x="0" y="0"/>
                </a:lnTo>
                <a:lnTo>
                  <a:pt x="0" y="328"/>
                </a:lnTo>
                <a:lnTo>
                  <a:pt x="1526" y="328"/>
                </a:lnTo>
                <a:lnTo>
                  <a:pt x="1424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1D1D1A"/>
              </a:solidFill>
            </a:endParaRPr>
          </a:p>
        </p:txBody>
      </p:sp>
      <p:sp>
        <p:nvSpPr>
          <p:cNvPr id="34" name="文本框 33"/>
          <p:cNvSpPr txBox="1">
            <a:spLocks noChangeArrowheads="1"/>
          </p:cNvSpPr>
          <p:nvPr/>
        </p:nvSpPr>
        <p:spPr bwMode="auto">
          <a:xfrm>
            <a:off x="1292576" y="530908"/>
            <a:ext cx="98928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200" eaLnBrk="0" hangingPunct="0"/>
            <a:r>
              <a:rPr lang="zh-CN" altLang="en-US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Huawei Sans" panose="020C0503030203020204" pitchFamily="34" charset="0"/>
                <a:sym typeface="+mn-lt"/>
              </a:rPr>
              <a:t>目 录</a:t>
            </a:r>
            <a:endParaRPr lang="en-US" altLang="zh-CN" sz="28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Huawei Sans" panose="020C0503030203020204" pitchFamily="34" charset="0"/>
              <a:sym typeface="+mn-lt"/>
            </a:endParaRPr>
          </a:p>
        </p:txBody>
      </p:sp>
      <p:sp>
        <p:nvSpPr>
          <p:cNvPr id="38" name="Freeform 11"/>
          <p:cNvSpPr/>
          <p:nvPr/>
        </p:nvSpPr>
        <p:spPr bwMode="auto">
          <a:xfrm>
            <a:off x="0" y="471488"/>
            <a:ext cx="2422525" cy="520700"/>
          </a:xfrm>
          <a:custGeom>
            <a:avLst/>
            <a:gdLst>
              <a:gd name="T0" fmla="*/ 1424 w 1526"/>
              <a:gd name="T1" fmla="*/ 0 h 328"/>
              <a:gd name="T2" fmla="*/ 0 w 1526"/>
              <a:gd name="T3" fmla="*/ 0 h 328"/>
              <a:gd name="T4" fmla="*/ 0 w 1526"/>
              <a:gd name="T5" fmla="*/ 328 h 328"/>
              <a:gd name="T6" fmla="*/ 1526 w 1526"/>
              <a:gd name="T7" fmla="*/ 328 h 328"/>
              <a:gd name="T8" fmla="*/ 1424 w 1526"/>
              <a:gd name="T9" fmla="*/ 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6" h="328">
                <a:moveTo>
                  <a:pt x="1424" y="0"/>
                </a:moveTo>
                <a:lnTo>
                  <a:pt x="0" y="0"/>
                </a:lnTo>
                <a:lnTo>
                  <a:pt x="0" y="328"/>
                </a:lnTo>
                <a:lnTo>
                  <a:pt x="1526" y="328"/>
                </a:lnTo>
                <a:lnTo>
                  <a:pt x="142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1D1D1A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469408" y="3709393"/>
            <a:ext cx="5940000" cy="553998"/>
            <a:chOff x="1469408" y="3869388"/>
            <a:chExt cx="5940000" cy="553998"/>
          </a:xfrm>
        </p:grpSpPr>
        <p:sp>
          <p:nvSpPr>
            <p:cNvPr id="43" name="矩形 42"/>
            <p:cNvSpPr/>
            <p:nvPr/>
          </p:nvSpPr>
          <p:spPr>
            <a:xfrm>
              <a:off x="1469408" y="3869388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03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2281858" y="3941960"/>
              <a:ext cx="4790061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预训练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Huawei Sans" panose="020C0503030203020204" pitchFamily="34" charset="0"/>
              </a:endParaRPr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1469408" y="4423386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89" y="6223000"/>
            <a:ext cx="1208985" cy="396087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 rot="16200000">
            <a:off x="4881073" y="-457689"/>
            <a:ext cx="2434615" cy="12196764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66666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469408" y="1862241"/>
            <a:ext cx="5940000" cy="553998"/>
            <a:chOff x="1469408" y="1862241"/>
            <a:chExt cx="5940000" cy="553998"/>
          </a:xfrm>
        </p:grpSpPr>
        <p:sp>
          <p:nvSpPr>
            <p:cNvPr id="35" name="矩形 34"/>
            <p:cNvSpPr/>
            <p:nvPr/>
          </p:nvSpPr>
          <p:spPr>
            <a:xfrm>
              <a:off x="1469408" y="1862241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01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281859" y="1988707"/>
              <a:ext cx="3147549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</a:rPr>
                <a:t>NLP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</a:rPr>
                <a:t>中的预训练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</a:rPr>
                <a:t>模型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69408" y="2416239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27" name="组合 26"/>
          <p:cNvGrpSpPr/>
          <p:nvPr/>
        </p:nvGrpSpPr>
        <p:grpSpPr>
          <a:xfrm>
            <a:off x="1469408" y="2785817"/>
            <a:ext cx="5940000" cy="553998"/>
            <a:chOff x="1469408" y="2865815"/>
            <a:chExt cx="5940000" cy="553998"/>
          </a:xfrm>
        </p:grpSpPr>
        <p:sp>
          <p:nvSpPr>
            <p:cNvPr id="28" name="矩形 27"/>
            <p:cNvSpPr/>
            <p:nvPr/>
          </p:nvSpPr>
          <p:spPr>
            <a:xfrm>
              <a:off x="1469408" y="2865815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02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281859" y="2938387"/>
              <a:ext cx="4513224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介绍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Huawei Sans" panose="020C0503030203020204" pitchFamily="34" charset="0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1469408" y="3419813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31" name="组合 30"/>
          <p:cNvGrpSpPr/>
          <p:nvPr/>
        </p:nvGrpSpPr>
        <p:grpSpPr>
          <a:xfrm>
            <a:off x="1469408" y="4632968"/>
            <a:ext cx="5940000" cy="553998"/>
            <a:chOff x="1469408" y="4632968"/>
            <a:chExt cx="5940000" cy="553998"/>
          </a:xfrm>
        </p:grpSpPr>
        <p:sp>
          <p:nvSpPr>
            <p:cNvPr id="32" name="矩形 31"/>
            <p:cNvSpPr/>
            <p:nvPr/>
          </p:nvSpPr>
          <p:spPr>
            <a:xfrm>
              <a:off x="1469408" y="4632968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C00000"/>
                  </a:solidFill>
                  <a:latin typeface="微软雅黑" panose="020B0503020204020204" pitchFamily="34" charset="-122"/>
                  <a:sym typeface="+mn-lt"/>
                </a:rPr>
                <a:t>04</a:t>
              </a:r>
              <a:endParaRPr lang="en-US" altLang="zh-CN" sz="4000" b="1" dirty="0">
                <a:solidFill>
                  <a:srgbClr val="C00000"/>
                </a:solidFill>
                <a:latin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2281858" y="4705540"/>
              <a:ext cx="4790061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C00000"/>
                  </a:solidFill>
                  <a:latin typeface="微软雅黑" panose="020B0503020204020204" pitchFamily="34" charset="-122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C00000"/>
                  </a:solidFill>
                  <a:latin typeface="微软雅黑" panose="020B0503020204020204" pitchFamily="34" charset="-122"/>
                  <a:sym typeface="Huawei Sans" panose="020C0503030203020204" pitchFamily="34" charset="0"/>
                </a:rPr>
                <a:t>微调</a:t>
              </a:r>
              <a:endParaRPr lang="zh-CN" altLang="en-US" sz="2200" b="1" dirty="0">
                <a:solidFill>
                  <a:srgbClr val="C00000"/>
                </a:solidFill>
                <a:latin typeface="微软雅黑" panose="020B0503020204020204" pitchFamily="34" charset="-122"/>
                <a:sym typeface="Huawei Sans" panose="020C0503030203020204" pitchFamily="34" charset="0"/>
              </a:endParaRPr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1469408" y="5186966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</p:spTree>
    <p:custDataLst>
      <p:tags r:id="rId3"/>
    </p:custData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BERT Fine-tuning</a:t>
            </a:r>
            <a:endParaRPr lang="en-US" altLang="zh-CN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pic>
        <p:nvPicPr>
          <p:cNvPr id="3" name="图片 2" descr="bert-transfer-learning"/>
          <p:cNvPicPr>
            <a:picLocks noChangeAspect="1"/>
          </p:cNvPicPr>
          <p:nvPr/>
        </p:nvPicPr>
        <p:blipFill>
          <a:blip r:embed="rId1"/>
          <a:srcRect l="51540"/>
          <a:stretch>
            <a:fillRect/>
          </a:stretch>
        </p:blipFill>
        <p:spPr>
          <a:xfrm>
            <a:off x="7272655" y="1293495"/>
            <a:ext cx="4832350" cy="5494655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137285" y="6205220"/>
            <a:ext cx="7162800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Reference: The Illustrated BERT, ELMo, and co. (How NLP Cracked Transfer Learning)</a:t>
            </a:r>
            <a:endParaRPr lang="zh-CN" altLang="en-US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b="19087"/>
          <a:stretch>
            <a:fillRect/>
          </a:stretch>
        </p:blipFill>
        <p:spPr>
          <a:xfrm>
            <a:off x="1354455" y="3958590"/>
            <a:ext cx="4681220" cy="1425575"/>
          </a:xfrm>
          <a:prstGeom prst="rect">
            <a:avLst/>
          </a:prstGeom>
        </p:spPr>
      </p:pic>
      <p:sp>
        <p:nvSpPr>
          <p:cNvPr id="13" name="上箭头 12"/>
          <p:cNvSpPr/>
          <p:nvPr>
            <p:custDataLst>
              <p:tags r:id="rId5"/>
            </p:custDataLst>
          </p:nvPr>
        </p:nvSpPr>
        <p:spPr>
          <a:xfrm>
            <a:off x="2667000" y="54552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上箭头 13"/>
          <p:cNvSpPr/>
          <p:nvPr>
            <p:custDataLst>
              <p:tags r:id="rId6"/>
            </p:custDataLst>
          </p:nvPr>
        </p:nvSpPr>
        <p:spPr>
          <a:xfrm>
            <a:off x="3613150" y="54552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上箭头 14"/>
          <p:cNvSpPr/>
          <p:nvPr>
            <p:custDataLst>
              <p:tags r:id="rId7"/>
            </p:custDataLst>
          </p:nvPr>
        </p:nvSpPr>
        <p:spPr>
          <a:xfrm>
            <a:off x="4559300" y="54552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上箭头 15"/>
          <p:cNvSpPr/>
          <p:nvPr>
            <p:custDataLst>
              <p:tags r:id="rId8"/>
            </p:custDataLst>
          </p:nvPr>
        </p:nvSpPr>
        <p:spPr>
          <a:xfrm>
            <a:off x="5505450" y="54552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上箭头 16"/>
          <p:cNvSpPr/>
          <p:nvPr>
            <p:custDataLst>
              <p:tags r:id="rId9"/>
            </p:custDataLst>
          </p:nvPr>
        </p:nvSpPr>
        <p:spPr>
          <a:xfrm>
            <a:off x="1720850" y="5455285"/>
            <a:ext cx="111760" cy="316230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0"/>
            </p:custDataLst>
          </p:nvPr>
        </p:nvSpPr>
        <p:spPr>
          <a:xfrm>
            <a:off x="1438275" y="5934075"/>
            <a:ext cx="67373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[CLS]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11"/>
            </p:custDataLst>
          </p:nvPr>
        </p:nvSpPr>
        <p:spPr>
          <a:xfrm>
            <a:off x="2446020" y="5934075"/>
            <a:ext cx="67373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sz="1400" dirty="0" smtClean="0">
                <a:solidFill>
                  <a:srgbClr val="0995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buy</a:t>
            </a:r>
            <a:endParaRPr lang="en-US" altLang="zh-CN" sz="1400" dirty="0" smtClean="0">
              <a:solidFill>
                <a:srgbClr val="0995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12"/>
            </p:custDataLst>
          </p:nvPr>
        </p:nvSpPr>
        <p:spPr>
          <a:xfrm>
            <a:off x="3331845" y="5934075"/>
            <a:ext cx="67373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sz="1400" dirty="0" smtClean="0">
                <a:solidFill>
                  <a:srgbClr val="0995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these</a:t>
            </a:r>
            <a:endParaRPr lang="en-US" altLang="zh-CN" sz="1400" dirty="0" smtClean="0">
              <a:solidFill>
                <a:srgbClr val="0995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13"/>
            </p:custDataLst>
          </p:nvPr>
        </p:nvSpPr>
        <p:spPr>
          <a:xfrm>
            <a:off x="4278630" y="5934075"/>
            <a:ext cx="67373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sz="1400" dirty="0" smtClean="0">
                <a:solidFill>
                  <a:srgbClr val="0995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pills</a:t>
            </a:r>
            <a:endParaRPr lang="en-US" altLang="zh-CN" sz="1400" dirty="0" smtClean="0">
              <a:solidFill>
                <a:srgbClr val="0995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5225415" y="5934075"/>
            <a:ext cx="67373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[SEP]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上箭头 21"/>
          <p:cNvSpPr/>
          <p:nvPr>
            <p:custDataLst>
              <p:tags r:id="rId15"/>
            </p:custDataLst>
          </p:nvPr>
        </p:nvSpPr>
        <p:spPr>
          <a:xfrm>
            <a:off x="1701165" y="3622675"/>
            <a:ext cx="97155" cy="280035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圆角矩形 38"/>
          <p:cNvSpPr/>
          <p:nvPr>
            <p:custDataLst>
              <p:tags r:id="rId16"/>
            </p:custDataLst>
          </p:nvPr>
        </p:nvSpPr>
        <p:spPr>
          <a:xfrm>
            <a:off x="784225" y="3185795"/>
            <a:ext cx="2674620" cy="375920"/>
          </a:xfrm>
          <a:prstGeom prst="roundRect">
            <a:avLst/>
          </a:prstGeom>
          <a:solidFill>
            <a:srgbClr val="E3EFFC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200"/>
              <a:t>Bert Pooler +</a:t>
            </a:r>
            <a:r>
              <a:rPr lang="en-US" sz="1200" b="1"/>
              <a:t> Classifier</a:t>
            </a:r>
            <a:endParaRPr lang="en-US" sz="1200" b="1"/>
          </a:p>
        </p:txBody>
      </p:sp>
      <p:graphicFrame>
        <p:nvGraphicFramePr>
          <p:cNvPr id="25" name="表格 24"/>
          <p:cNvGraphicFramePr/>
          <p:nvPr>
            <p:custDataLst>
              <p:tags r:id="rId17"/>
            </p:custDataLst>
          </p:nvPr>
        </p:nvGraphicFramePr>
        <p:xfrm>
          <a:off x="1005840" y="2014855"/>
          <a:ext cx="1661160" cy="6750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01090"/>
                <a:gridCol w="560070"/>
              </a:tblGrid>
              <a:tr h="3340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Spam</a:t>
                      </a:r>
                      <a:endParaRPr lang="en-US" altLang="zh-CN" sz="1200"/>
                    </a:p>
                  </a:txBody>
                  <a:tcPr>
                    <a:solidFill>
                      <a:srgbClr val="FFA4C8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75%</a:t>
                      </a:r>
                      <a:endParaRPr lang="en-US" altLang="zh-CN" sz="1200"/>
                    </a:p>
                  </a:txBody>
                  <a:tcPr>
                    <a:solidFill>
                      <a:srgbClr val="FFA4C8"/>
                    </a:solidFill>
                  </a:tcPr>
                </a:tc>
              </a:tr>
              <a:tr h="34099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Not Spam</a:t>
                      </a:r>
                      <a:endParaRPr lang="en-US" altLang="zh-CN" sz="1200"/>
                    </a:p>
                  </a:txBody>
                  <a:tcPr>
                    <a:solidFill>
                      <a:srgbClr val="FFDEEA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/>
                        <a:t>25%</a:t>
                      </a:r>
                      <a:endParaRPr lang="en-US" altLang="zh-CN" sz="1200"/>
                    </a:p>
                  </a:txBody>
                  <a:tcPr>
                    <a:solidFill>
                      <a:srgbClr val="FFDEEA"/>
                    </a:solidFill>
                  </a:tcPr>
                </a:tc>
              </a:tr>
            </a:tbl>
          </a:graphicData>
        </a:graphic>
      </p:graphicFrame>
      <p:sp>
        <p:nvSpPr>
          <p:cNvPr id="26" name="文本框 25"/>
          <p:cNvSpPr txBox="1"/>
          <p:nvPr/>
        </p:nvSpPr>
        <p:spPr>
          <a:xfrm>
            <a:off x="2778760" y="2183765"/>
            <a:ext cx="13385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Prediction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18"/>
            </p:custDataLst>
          </p:nvPr>
        </p:nvSpPr>
        <p:spPr>
          <a:xfrm>
            <a:off x="5586095" y="2183765"/>
            <a:ext cx="16865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Label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上箭头 27"/>
          <p:cNvSpPr/>
          <p:nvPr>
            <p:custDataLst>
              <p:tags r:id="rId19"/>
            </p:custDataLst>
          </p:nvPr>
        </p:nvSpPr>
        <p:spPr>
          <a:xfrm>
            <a:off x="1720850" y="2822575"/>
            <a:ext cx="97155" cy="280035"/>
          </a:xfrm>
          <a:prstGeom prst="upArrow">
            <a:avLst>
              <a:gd name="adj1" fmla="val 27731"/>
              <a:gd name="adj2" fmla="val 112605"/>
            </a:avLst>
          </a:prstGeom>
          <a:solidFill>
            <a:srgbClr val="A6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0"/>
            </p:custDataLst>
          </p:nvPr>
        </p:nvSpPr>
        <p:spPr>
          <a:xfrm>
            <a:off x="5109210" y="2183765"/>
            <a:ext cx="10299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sz="1600" dirty="0" smtClean="0">
                <a:solidFill>
                  <a:srgbClr val="FFA4C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Spam</a:t>
            </a:r>
            <a:endParaRPr lang="en-US" altLang="zh-CN" sz="1600" dirty="0" smtClean="0">
              <a:solidFill>
                <a:srgbClr val="FFA4C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21"/>
            </p:custDataLst>
          </p:nvPr>
        </p:nvSpPr>
        <p:spPr>
          <a:xfrm>
            <a:off x="4005580" y="2183765"/>
            <a:ext cx="10299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sz="1600" dirty="0" smtClean="0">
                <a:solidFill>
                  <a:srgbClr val="FFA4C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Spam</a:t>
            </a:r>
            <a:endParaRPr lang="en-US" altLang="zh-CN" sz="1600" dirty="0" smtClean="0">
              <a:solidFill>
                <a:srgbClr val="FFA4C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右大括号 30"/>
          <p:cNvSpPr/>
          <p:nvPr/>
        </p:nvSpPr>
        <p:spPr>
          <a:xfrm rot="5400000">
            <a:off x="5028565" y="2012950"/>
            <a:ext cx="255270" cy="1363980"/>
          </a:xfrm>
          <a:prstGeom prst="rightBrace">
            <a:avLst>
              <a:gd name="adj1" fmla="val 27611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>
            <p:custDataLst>
              <p:tags r:id="rId22"/>
            </p:custDataLst>
          </p:nvPr>
        </p:nvSpPr>
        <p:spPr>
          <a:xfrm>
            <a:off x="4671060" y="3165475"/>
            <a:ext cx="10299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Loss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3" name="直接箭头连接符 32"/>
          <p:cNvCxnSpPr>
            <a:stCxn id="32" idx="1"/>
          </p:cNvCxnSpPr>
          <p:nvPr/>
        </p:nvCxnSpPr>
        <p:spPr>
          <a:xfrm flipH="1" flipV="1">
            <a:off x="3670300" y="3331210"/>
            <a:ext cx="1000760" cy="3175"/>
          </a:xfrm>
          <a:prstGeom prst="straightConnector1">
            <a:avLst/>
          </a:prstGeom>
          <a:ln>
            <a:solidFill>
              <a:schemeClr val="bg1"/>
            </a:solidFill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2" idx="2"/>
          </p:cNvCxnSpPr>
          <p:nvPr/>
        </p:nvCxnSpPr>
        <p:spPr>
          <a:xfrm>
            <a:off x="5186045" y="3502660"/>
            <a:ext cx="8255" cy="372745"/>
          </a:xfrm>
          <a:prstGeom prst="straightConnector1">
            <a:avLst/>
          </a:prstGeom>
          <a:ln>
            <a:solidFill>
              <a:schemeClr val="bg1"/>
            </a:solidFill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3778885" y="2977515"/>
            <a:ext cx="816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train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>
            <p:custDataLst>
              <p:tags r:id="rId23"/>
            </p:custDataLst>
          </p:nvPr>
        </p:nvSpPr>
        <p:spPr>
          <a:xfrm>
            <a:off x="5505450" y="3476625"/>
            <a:ext cx="12966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0000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fine-tune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24"/>
            </p:custDataLst>
          </p:nvPr>
        </p:nvSpPr>
        <p:spPr>
          <a:xfrm>
            <a:off x="735965" y="993775"/>
            <a:ext cx="10583545" cy="9734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在下游任务中</a:t>
            </a:r>
            <a:r>
              <a:rPr 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，我们使用少量的标注数据（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labelled data</a:t>
            </a:r>
            <a:r>
              <a:rPr 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对预训练Transformer编码器的所有参数进行微调，额外的输出层将从头开始训练。</a:t>
            </a:r>
            <a:endParaRPr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ldLvl="0" animBg="1"/>
      <p:bldP spid="39" grpId="1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NLP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中的预训练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模型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语言模型的演变经历了以下几个阶段：</a:t>
            </a:r>
            <a:endParaRPr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language_models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21285" y="1195070"/>
            <a:ext cx="12439015" cy="456311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344930" y="5630545"/>
            <a:ext cx="9923780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word2vec/Glove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将离散的文本数据转换为固定长度的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静态词向量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，后根据下游任务训练不同的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语言模型</a:t>
            </a:r>
            <a:endParaRPr lang="zh-CN" altLang="en-US" sz="16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圆角矩形 3"/>
          <p:cNvSpPr/>
          <p:nvPr>
            <p:custDataLst>
              <p:tags r:id="rId5"/>
            </p:custDataLst>
          </p:nvPr>
        </p:nvSpPr>
        <p:spPr>
          <a:xfrm>
            <a:off x="77470" y="1532255"/>
            <a:ext cx="2693670" cy="408622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6ABA9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6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NLP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中的预训练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模型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语言模型的演变经历了以下几个阶段：</a:t>
            </a:r>
            <a:endParaRPr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language_models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21285" y="1195070"/>
            <a:ext cx="12439015" cy="4563110"/>
          </a:xfrm>
          <a:prstGeom prst="rect">
            <a:avLst/>
          </a:prstGeom>
        </p:spPr>
      </p:pic>
      <p:sp>
        <p:nvSpPr>
          <p:cNvPr id="4" name="圆角矩形 3"/>
          <p:cNvSpPr/>
          <p:nvPr>
            <p:custDataLst>
              <p:tags r:id="rId4"/>
            </p:custDataLst>
          </p:nvPr>
        </p:nvSpPr>
        <p:spPr>
          <a:xfrm>
            <a:off x="3079115" y="1581785"/>
            <a:ext cx="2693670" cy="404876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6ABA9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1344930" y="5616575"/>
            <a:ext cx="9885680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ELMo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预训练模型将文本数据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结合上下文信息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，转换为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动态词向量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，后根据下游任务训练不同的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语言模型</a:t>
            </a:r>
            <a:endParaRPr lang="zh-CN" altLang="en-US" sz="16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NLP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中的预训练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模型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语言模型的演变经历了以下几个阶段：</a:t>
            </a:r>
            <a:endParaRPr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language_models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21285" y="1195070"/>
            <a:ext cx="12439015" cy="4563110"/>
          </a:xfrm>
          <a:prstGeom prst="rect">
            <a:avLst/>
          </a:prstGeom>
        </p:spPr>
      </p:pic>
      <p:sp>
        <p:nvSpPr>
          <p:cNvPr id="4" name="圆角矩形 3"/>
          <p:cNvSpPr/>
          <p:nvPr>
            <p:custDataLst>
              <p:tags r:id="rId4"/>
            </p:custDataLst>
          </p:nvPr>
        </p:nvSpPr>
        <p:spPr>
          <a:xfrm>
            <a:off x="6146800" y="1450975"/>
            <a:ext cx="2693670" cy="41656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6ABA9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1344930" y="5644515"/>
            <a:ext cx="9885680" cy="9734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同样将文本数据转换为</a:t>
            </a:r>
            <a:r>
              <a:rPr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动态词向量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，能够更好地捕捉</a:t>
            </a:r>
            <a:r>
              <a:rPr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句子级别的信息与语境信息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，后续</a:t>
            </a:r>
            <a:r>
              <a:rPr 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只需对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参数进行微调，仅</a:t>
            </a:r>
            <a:r>
              <a:rPr 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重新训练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最后的</a:t>
            </a:r>
            <a:r>
              <a:rPr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输出层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即可适配下游任务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NLP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中的预训练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模型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语言模型的演变经历了以下几个阶段：</a:t>
            </a:r>
            <a:endParaRPr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language_models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21285" y="1195070"/>
            <a:ext cx="12439015" cy="4563110"/>
          </a:xfrm>
          <a:prstGeom prst="rect">
            <a:avLst/>
          </a:prstGeom>
        </p:spPr>
      </p:pic>
      <p:sp>
        <p:nvSpPr>
          <p:cNvPr id="4" name="圆角矩形 3"/>
          <p:cNvSpPr/>
          <p:nvPr>
            <p:custDataLst>
              <p:tags r:id="rId4"/>
            </p:custDataLst>
          </p:nvPr>
        </p:nvSpPr>
        <p:spPr>
          <a:xfrm>
            <a:off x="9411335" y="1473835"/>
            <a:ext cx="2693670" cy="405511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6ABA9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1344930" y="5581650"/>
            <a:ext cx="9885680" cy="9734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GPT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等预训练语言模型主要用于</a:t>
            </a:r>
            <a:r>
              <a:rPr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文本生成类任务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，需要通过</a:t>
            </a:r>
            <a:r>
              <a:rPr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prompt方法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来应用于下游任务，指导模型生成特定的输出。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p>
            <a:pPr algn="ctr"/>
            <a:r>
              <a:rPr lang="en-US" altLang="zh-CN" sz="9600" b="1">
                <a:solidFill>
                  <a:schemeClr val="tx1"/>
                </a:solidFill>
                <a:latin typeface="+mj-lt"/>
                <a:cs typeface="+mj-lt"/>
              </a:rPr>
              <a:t>NLP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中的预训练</a:t>
            </a:r>
            <a:r>
              <a:rPr lang="zh-CN" altLang="en-US" sz="9600" b="1">
                <a:solidFill>
                  <a:schemeClr val="tx1"/>
                </a:solidFill>
                <a:latin typeface="+mj-lt"/>
                <a:cs typeface="+mj-lt"/>
              </a:rPr>
              <a:t>模型</a:t>
            </a:r>
            <a:endParaRPr lang="zh-CN" altLang="en-US" sz="9600" b="1">
              <a:solidFill>
                <a:schemeClr val="tx1"/>
              </a:solidFill>
              <a:latin typeface="+mj-lt"/>
              <a:cs typeface="+mj-lt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965" y="993775"/>
            <a:ext cx="10583545" cy="532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语言模型的演变经历了以下几个阶段：</a:t>
            </a:r>
            <a:endParaRPr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language_models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21285" y="1055370"/>
            <a:ext cx="12439015" cy="4563110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1344930" y="5246370"/>
            <a:ext cx="9885680" cy="1414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3440"/>
              </a:lnSpc>
            </a:pPr>
            <a:r>
              <a:rPr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BERT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模型本质上是结合了</a:t>
            </a:r>
            <a:r>
              <a:rPr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ELMo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模型与</a:t>
            </a:r>
            <a:r>
              <a:rPr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GPT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模型的优势。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相比于ELMo，BERT仅需改动最后的输出层，而非模型架构，便可以在下游任务中达到很好的效果；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l">
              <a:lnSpc>
                <a:spcPts val="3440"/>
              </a:lnSpc>
              <a:buFont typeface="Arial" panose="020B0604020202020204" pitchFamily="34" charset="0"/>
              <a:buChar char="•"/>
            </a:pP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相比于GPT，BERT在处理词元表示时考虑到了双向上下文的信息；</a:t>
            </a:r>
            <a:endParaRPr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BERT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174355" y="1400175"/>
            <a:ext cx="953135" cy="5365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 t="2398"/>
          <a:stretch>
            <a:fillRect/>
          </a:stretch>
        </p:blipFill>
        <p:spPr>
          <a:xfrm>
            <a:off x="4889500" y="1414780"/>
            <a:ext cx="1078230" cy="59436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763" y="0"/>
            <a:ext cx="10287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52628"/>
            <a:ext cx="12196763" cy="6858000"/>
          </a:xfrm>
          <a:prstGeom prst="rect">
            <a:avLst/>
          </a:prstGeom>
          <a:gradFill>
            <a:gsLst>
              <a:gs pos="28000">
                <a:srgbClr val="FFFFFF"/>
              </a:gs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66666"/>
              </a:solidFill>
            </a:endParaRPr>
          </a:p>
        </p:txBody>
      </p:sp>
      <p:sp>
        <p:nvSpPr>
          <p:cNvPr id="33" name="Freeform 10"/>
          <p:cNvSpPr/>
          <p:nvPr/>
        </p:nvSpPr>
        <p:spPr bwMode="auto">
          <a:xfrm>
            <a:off x="0" y="500847"/>
            <a:ext cx="2586525" cy="480229"/>
          </a:xfrm>
          <a:custGeom>
            <a:avLst/>
            <a:gdLst>
              <a:gd name="T0" fmla="*/ 1424 w 1526"/>
              <a:gd name="T1" fmla="*/ 0 h 328"/>
              <a:gd name="T2" fmla="*/ 0 w 1526"/>
              <a:gd name="T3" fmla="*/ 0 h 328"/>
              <a:gd name="T4" fmla="*/ 0 w 1526"/>
              <a:gd name="T5" fmla="*/ 328 h 328"/>
              <a:gd name="T6" fmla="*/ 1526 w 1526"/>
              <a:gd name="T7" fmla="*/ 328 h 328"/>
              <a:gd name="T8" fmla="*/ 1424 w 1526"/>
              <a:gd name="T9" fmla="*/ 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6" h="328">
                <a:moveTo>
                  <a:pt x="1424" y="0"/>
                </a:moveTo>
                <a:lnTo>
                  <a:pt x="0" y="0"/>
                </a:lnTo>
                <a:lnTo>
                  <a:pt x="0" y="328"/>
                </a:lnTo>
                <a:lnTo>
                  <a:pt x="1526" y="328"/>
                </a:lnTo>
                <a:lnTo>
                  <a:pt x="1424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1D1D1A"/>
              </a:solidFill>
            </a:endParaRPr>
          </a:p>
        </p:txBody>
      </p:sp>
      <p:sp>
        <p:nvSpPr>
          <p:cNvPr id="34" name="文本框 33"/>
          <p:cNvSpPr txBox="1">
            <a:spLocks noChangeArrowheads="1"/>
          </p:cNvSpPr>
          <p:nvPr/>
        </p:nvSpPr>
        <p:spPr bwMode="auto">
          <a:xfrm>
            <a:off x="1292576" y="530908"/>
            <a:ext cx="98928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200" eaLnBrk="0" hangingPunct="0"/>
            <a:r>
              <a:rPr lang="zh-CN" altLang="en-US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Huawei Sans" panose="020C0503030203020204" pitchFamily="34" charset="0"/>
                <a:sym typeface="+mn-lt"/>
              </a:rPr>
              <a:t>目 录</a:t>
            </a:r>
            <a:endParaRPr lang="en-US" altLang="zh-CN" sz="28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Huawei Sans" panose="020C0503030203020204" pitchFamily="34" charset="0"/>
              <a:sym typeface="+mn-lt"/>
            </a:endParaRPr>
          </a:p>
        </p:txBody>
      </p:sp>
      <p:sp>
        <p:nvSpPr>
          <p:cNvPr id="38" name="Freeform 11"/>
          <p:cNvSpPr/>
          <p:nvPr/>
        </p:nvSpPr>
        <p:spPr bwMode="auto">
          <a:xfrm>
            <a:off x="0" y="471488"/>
            <a:ext cx="2422525" cy="520700"/>
          </a:xfrm>
          <a:custGeom>
            <a:avLst/>
            <a:gdLst>
              <a:gd name="T0" fmla="*/ 1424 w 1526"/>
              <a:gd name="T1" fmla="*/ 0 h 328"/>
              <a:gd name="T2" fmla="*/ 0 w 1526"/>
              <a:gd name="T3" fmla="*/ 0 h 328"/>
              <a:gd name="T4" fmla="*/ 0 w 1526"/>
              <a:gd name="T5" fmla="*/ 328 h 328"/>
              <a:gd name="T6" fmla="*/ 1526 w 1526"/>
              <a:gd name="T7" fmla="*/ 328 h 328"/>
              <a:gd name="T8" fmla="*/ 1424 w 1526"/>
              <a:gd name="T9" fmla="*/ 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6" h="328">
                <a:moveTo>
                  <a:pt x="1424" y="0"/>
                </a:moveTo>
                <a:lnTo>
                  <a:pt x="0" y="0"/>
                </a:lnTo>
                <a:lnTo>
                  <a:pt x="0" y="328"/>
                </a:lnTo>
                <a:lnTo>
                  <a:pt x="1526" y="328"/>
                </a:lnTo>
                <a:lnTo>
                  <a:pt x="142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1D1D1A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469408" y="3709393"/>
            <a:ext cx="5940000" cy="553998"/>
            <a:chOff x="1469408" y="3869388"/>
            <a:chExt cx="5940000" cy="553998"/>
          </a:xfrm>
        </p:grpSpPr>
        <p:sp>
          <p:nvSpPr>
            <p:cNvPr id="43" name="矩形 42"/>
            <p:cNvSpPr/>
            <p:nvPr/>
          </p:nvSpPr>
          <p:spPr>
            <a:xfrm>
              <a:off x="1469408" y="3869388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03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2281858" y="3941960"/>
              <a:ext cx="4790061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预训练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Huawei Sans" panose="020C0503030203020204" pitchFamily="34" charset="0"/>
              </a:endParaRPr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1469408" y="4423386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89" y="6223000"/>
            <a:ext cx="1208985" cy="396087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 rot="16200000">
            <a:off x="4881073" y="-457689"/>
            <a:ext cx="2434615" cy="12196764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66666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469408" y="1862241"/>
            <a:ext cx="5940000" cy="553998"/>
            <a:chOff x="1469408" y="1862241"/>
            <a:chExt cx="5940000" cy="553998"/>
          </a:xfrm>
        </p:grpSpPr>
        <p:sp>
          <p:nvSpPr>
            <p:cNvPr id="35" name="矩形 34"/>
            <p:cNvSpPr/>
            <p:nvPr/>
          </p:nvSpPr>
          <p:spPr>
            <a:xfrm>
              <a:off x="1469408" y="1862241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01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281859" y="1988707"/>
              <a:ext cx="3147549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</a:rPr>
                <a:t>NLP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</a:rPr>
                <a:t>中的预训练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cs typeface="Huawei Sans" panose="020C0503030203020204" pitchFamily="34" charset="0"/>
                </a:rPr>
                <a:t>模型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cs typeface="Huawei Sans" panose="020C0503030203020204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69408" y="2416239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27" name="组合 26"/>
          <p:cNvGrpSpPr/>
          <p:nvPr/>
        </p:nvGrpSpPr>
        <p:grpSpPr>
          <a:xfrm>
            <a:off x="1469408" y="2785817"/>
            <a:ext cx="5940000" cy="553998"/>
            <a:chOff x="1469408" y="2865815"/>
            <a:chExt cx="5940000" cy="553998"/>
          </a:xfrm>
        </p:grpSpPr>
        <p:sp>
          <p:nvSpPr>
            <p:cNvPr id="28" name="矩形 27"/>
            <p:cNvSpPr/>
            <p:nvPr/>
          </p:nvSpPr>
          <p:spPr>
            <a:xfrm>
              <a:off x="1469408" y="2865815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C00000"/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+mn-lt"/>
                </a:rPr>
                <a:t>02</a:t>
              </a:r>
              <a:endParaRPr lang="en-US" altLang="zh-CN" sz="4000" b="1" dirty="0">
                <a:solidFill>
                  <a:srgbClr val="C00000"/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281859" y="2938387"/>
              <a:ext cx="4513224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C00000"/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C00000"/>
                  </a:solidFill>
                  <a:latin typeface="微软雅黑" panose="020B0503020204020204" pitchFamily="34" charset="-122"/>
                  <a:cs typeface="Huawei Sans" panose="020C0503030203020204" pitchFamily="34" charset="0"/>
                  <a:sym typeface="Huawei Sans" panose="020C0503030203020204" pitchFamily="34" charset="0"/>
                </a:rPr>
                <a:t>介绍</a:t>
              </a:r>
              <a:endParaRPr lang="zh-CN" altLang="en-US" sz="2200" b="1" dirty="0">
                <a:solidFill>
                  <a:srgbClr val="C00000"/>
                </a:solidFill>
                <a:latin typeface="微软雅黑" panose="020B0503020204020204" pitchFamily="34" charset="-122"/>
                <a:cs typeface="Huawei Sans" panose="020C0503030203020204" pitchFamily="34" charset="0"/>
                <a:sym typeface="Huawei Sans" panose="020C0503030203020204" pitchFamily="34" charset="0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1469408" y="3419813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31" name="组合 30"/>
          <p:cNvGrpSpPr/>
          <p:nvPr/>
        </p:nvGrpSpPr>
        <p:grpSpPr>
          <a:xfrm>
            <a:off x="1469408" y="4632968"/>
            <a:ext cx="5940000" cy="553998"/>
            <a:chOff x="1469408" y="4632968"/>
            <a:chExt cx="5940000" cy="553998"/>
          </a:xfrm>
        </p:grpSpPr>
        <p:sp>
          <p:nvSpPr>
            <p:cNvPr id="32" name="矩形 31"/>
            <p:cNvSpPr/>
            <p:nvPr/>
          </p:nvSpPr>
          <p:spPr>
            <a:xfrm>
              <a:off x="1469408" y="4632968"/>
              <a:ext cx="635618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40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sym typeface="+mn-lt"/>
                </a:rPr>
                <a:t>04</a:t>
              </a:r>
              <a:endParaRPr lang="en-US" altLang="zh-CN" sz="40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2281858" y="4705540"/>
              <a:ext cx="4790061" cy="3041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14400">
                <a:lnSpc>
                  <a:spcPct val="90000"/>
                </a:lnSpc>
              </a:pPr>
              <a:r>
                <a:rPr lang="en-US" altLang="zh-CN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sym typeface="Huawei Sans" panose="020C0503030203020204" pitchFamily="34" charset="0"/>
                </a:rPr>
                <a:t>BERT</a:t>
              </a:r>
              <a:r>
                <a:rPr lang="zh-CN" altLang="en-US" sz="2200" b="1" dirty="0">
                  <a:solidFill>
                    <a:srgbClr val="EBEBEB">
                      <a:lumMod val="50000"/>
                    </a:srgbClr>
                  </a:solidFill>
                  <a:latin typeface="微软雅黑" panose="020B0503020204020204" pitchFamily="34" charset="-122"/>
                  <a:sym typeface="Huawei Sans" panose="020C0503030203020204" pitchFamily="34" charset="0"/>
                </a:rPr>
                <a:t>微调</a:t>
              </a:r>
              <a:endParaRPr lang="zh-CN" altLang="en-US" sz="2200" b="1" dirty="0">
                <a:solidFill>
                  <a:srgbClr val="EBEBEB">
                    <a:lumMod val="50000"/>
                  </a:srgbClr>
                </a:solidFill>
                <a:latin typeface="微软雅黑" panose="020B0503020204020204" pitchFamily="34" charset="-122"/>
                <a:sym typeface="Huawei Sans" panose="020C0503030203020204" pitchFamily="34" charset="0"/>
              </a:endParaRPr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1469408" y="5186966"/>
              <a:ext cx="5940000" cy="0"/>
            </a:xfrm>
            <a:prstGeom prst="line">
              <a:avLst/>
            </a:prstGeom>
            <a:noFill/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miter lim="800000"/>
            </a:ln>
            <a:effectLst/>
          </p:spPr>
        </p:cxnSp>
      </p:grp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UNIT_TABLE_BEAUTIFY" val="smartTable{facb67aa-7142-4482-8b7b-251d7b15d293}"/>
  <p:tag name="TABLE_ENDDRAG_ORIGIN_RECT" val="142*70"/>
  <p:tag name="TABLE_ENDDRAG_RECT" val="144*225*142*70"/>
</p:tagLst>
</file>

<file path=ppt/tags/tag13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UNIT_TABLE_BEAUTIFY" val="smartTable{facb67aa-7142-4482-8b7b-251d7b15d293}"/>
  <p:tag name="TABLE_ENDDRAG_ORIGIN_RECT" val="142*70"/>
  <p:tag name="TABLE_ENDDRAG_RECT" val="144*225*142*70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80.xml><?xml version="1.0" encoding="utf-8"?>
<p:tagLst xmlns:p="http://schemas.openxmlformats.org/presentationml/2006/main">
  <p:tag name="TABLE_ENDDRAG_ORIGIN_RECT" val="145*139"/>
  <p:tag name="TABLE_ENDDRAG_RECT" val="702*170*145*139"/>
</p:tagLst>
</file>

<file path=ppt/tags/tag181.xml><?xml version="1.0" encoding="utf-8"?>
<p:tagLst xmlns:p="http://schemas.openxmlformats.org/presentationml/2006/main">
  <p:tag name="TABLE_ENDDRAG_ORIGIN_RECT" val="271*152"/>
  <p:tag name="TABLE_ENDDRAG_RECT" val="640*365*271*152"/>
  <p:tag name="KSO_WM_UNIT_TABLE_BEAUTIFY" val="smartTable{d422473b-c2c7-461d-9922-5cbdc540aed9}"/>
</p:tagLst>
</file>

<file path=ppt/tags/tag1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UNIT_TABLE_BEAUTIFY" val="smartTable{6c840c2b-093f-45d8-8958-e0c879a2794e}"/>
  <p:tag name="TABLE_ENDDRAG_ORIGIN_RECT" val="130*53"/>
  <p:tag name="TABLE_ENDDRAG_RECT" val="292*161*130*53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2.xml><?xml version="1.0" encoding="utf-8"?>
<p:tagLst xmlns:p="http://schemas.openxmlformats.org/presentationml/2006/main">
  <p:tag name="KSO_WM_BEAUTIFY_FLAG" val=""/>
</p:tagLst>
</file>

<file path=ppt/tags/tag220.xml><?xml version="1.0" encoding="utf-8"?>
<p:tagLst xmlns:p="http://schemas.openxmlformats.org/presentationml/2006/main">
  <p:tag name="KSO_WPP_MARK_KEY" val="29da8031-21b9-4556-b056-bc40aa1f1612"/>
  <p:tag name="COMMONDATA" val="eyJoZGlkIjoiNWYzZWZkMzYzYzRlMWI4YzEyMGE0NzZmNjVjMzU5MzEifQ==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TABLE_BEAUTIFY" val="smartTable{9d240e82-41de-4d83-a3bb-2e4a030d6635}"/>
  <p:tag name="TABLE_ENDDRAG_ORIGIN_RECT" val="534*112"/>
  <p:tag name="TABLE_ENDDRAG_RECT" val="63*253*534*112"/>
</p:tagLst>
</file>

<file path=ppt/tags/tag4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TABLE_BEAUTIFY" val="smartTable{9d240e82-41de-4d83-a3bb-2e4a030d6635}"/>
  <p:tag name="TABLE_ENDDRAG_ORIGIN_RECT" val="534*112"/>
  <p:tag name="TABLE_ENDDRAG_RECT" val="63*253*534*112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TABLE_BEAUTIFY" val="smartTable{9d240e82-41de-4d83-a3bb-2e4a030d6635}"/>
  <p:tag name="TABLE_ENDDRAG_ORIGIN_RECT" val="57*14"/>
  <p:tag name="TABLE_ENDDRAG_RECT" val="144*253*57*14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UNIT_TABLE_BEAUTIFY" val="smartTable{9d240e82-41de-4d83-a3bb-2e4a030d6635}"/>
  <p:tag name="TABLE_ENDDRAG_ORIGIN_RECT" val="57*14"/>
  <p:tag name="TABLE_ENDDRAG_RECT" val="144*253*57*14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  <p:tag name="KSO_WM_UNIT_PLACING_PICTURE_USER_VIEWPORT" val="{&quot;height&quot;:3934,&quot;width&quot;:8290}"/>
</p:tagLst>
</file>

<file path=ppt/tags/tag84.xml><?xml version="1.0" encoding="utf-8"?>
<p:tagLst xmlns:p="http://schemas.openxmlformats.org/presentationml/2006/main">
  <p:tag name="KSO_WM_BEAUTIFY_FLAG" val=""/>
  <p:tag name="KSO_WM_UNIT_PLACING_PICTURE_USER_VIEWPORT" val="{&quot;height&quot;:3934,&quot;width&quot;:8290}"/>
</p:tagLst>
</file>

<file path=ppt/tags/tag85.xml><?xml version="1.0" encoding="utf-8"?>
<p:tagLst xmlns:p="http://schemas.openxmlformats.org/presentationml/2006/main">
  <p:tag name="KSO_WM_BEAUTIFY_FLAG" val=""/>
  <p:tag name="KSO_WM_UNIT_PLACING_PICTURE_USER_VIEWPORT" val="{&quot;height&quot;:3934,&quot;width&quot;:8290}"/>
</p:tagLst>
</file>

<file path=ppt/tags/tag86.xml><?xml version="1.0" encoding="utf-8"?>
<p:tagLst xmlns:p="http://schemas.openxmlformats.org/presentationml/2006/main">
  <p:tag name="KSO_WM_BEAUTIFY_FLAG" val=""/>
  <p:tag name="KSO_WM_UNIT_PLACING_PICTURE_USER_VIEWPORT" val="{&quot;height&quot;:3934,&quot;width&quot;:8290}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UNIT_TABLE_BEAUTIFY" val="smartTable{0e24f77a-3b18-42f0-8cc1-2cf622c1ecff}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1_Title Slid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575756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2_Title Slid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575756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26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27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9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0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C00000">
                <a:shade val="30000"/>
                <a:satMod val="115000"/>
              </a:srgbClr>
            </a:gs>
            <a:gs pos="50000">
              <a:srgbClr val="C00000">
                <a:shade val="67500"/>
                <a:satMod val="115000"/>
              </a:srgbClr>
            </a:gs>
            <a:gs pos="100000">
              <a:srgbClr val="C00000">
                <a:shade val="100000"/>
                <a:satMod val="115000"/>
              </a:srgbClr>
            </a:gs>
          </a:gsLst>
          <a:lin ang="2700000" scaled="1"/>
          <a:tileRect/>
        </a:gradFill>
        <a:ln w="12700" cap="flat" cmpd="sng" algn="ctr">
          <a:noFill/>
          <a:prstDash val="solid"/>
          <a:miter lim="800000"/>
        </a:ln>
      </a:spPr>
      <a:bodyPr rtlCol="0" anchor="ctr"/>
      <a:lstStyle>
        <a:defPPr algn="ctr" defTabSz="913765">
          <a:defRPr sz="200" kern="0" dirty="0">
            <a:solidFill>
              <a:prstClr val="white"/>
            </a:solidFill>
            <a:latin typeface="Huawei Sans" panose="020C0503030203020204" pitchFamily="34" charset="0"/>
            <a:ea typeface="微软雅黑" panose="020B0503020204020204" pitchFamily="34" charset="-122"/>
            <a:cs typeface="Huawei Sans" panose="020C0503030203020204" pitchFamily="34" charset="0"/>
            <a:sym typeface="Huawei Sans" panose="020C0503030203020204" pitchFamily="34" charset="0"/>
          </a:defRPr>
        </a:defPPr>
      </a:lst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1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29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56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5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6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7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C00000">
                <a:shade val="30000"/>
                <a:satMod val="115000"/>
              </a:srgbClr>
            </a:gs>
            <a:gs pos="50000">
              <a:srgbClr val="C00000">
                <a:shade val="67500"/>
                <a:satMod val="115000"/>
              </a:srgbClr>
            </a:gs>
            <a:gs pos="100000">
              <a:srgbClr val="C00000">
                <a:shade val="100000"/>
                <a:satMod val="115000"/>
              </a:srgbClr>
            </a:gs>
          </a:gsLst>
          <a:lin ang="2700000" scaled="1"/>
          <a:tileRect/>
        </a:gradFill>
        <a:ln w="12700" cap="flat" cmpd="sng" algn="ctr">
          <a:noFill/>
          <a:prstDash val="solid"/>
          <a:miter lim="800000"/>
        </a:ln>
      </a:spPr>
      <a:bodyPr rtlCol="0" anchor="ctr"/>
      <a:lstStyle>
        <a:defPPr algn="ctr" defTabSz="913765">
          <a:defRPr sz="200" kern="0" dirty="0">
            <a:solidFill>
              <a:prstClr val="white"/>
            </a:solidFill>
            <a:latin typeface="Huawei Sans" panose="020C0503030203020204" pitchFamily="34" charset="0"/>
            <a:ea typeface="微软雅黑" panose="020B0503020204020204" pitchFamily="34" charset="-122"/>
            <a:cs typeface="Huawei Sans" panose="020C0503030203020204" pitchFamily="34" charset="0"/>
            <a:sym typeface="Huawei Sans" panose="020C0503030203020204" pitchFamily="34" charset="0"/>
          </a:defRPr>
        </a:defPPr>
      </a:lst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9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28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C00000">
                <a:shade val="30000"/>
                <a:satMod val="115000"/>
              </a:srgbClr>
            </a:gs>
            <a:gs pos="50000">
              <a:srgbClr val="C00000">
                <a:shade val="67500"/>
                <a:satMod val="115000"/>
              </a:srgbClr>
            </a:gs>
            <a:gs pos="100000">
              <a:srgbClr val="C00000">
                <a:shade val="100000"/>
                <a:satMod val="115000"/>
              </a:srgbClr>
            </a:gs>
          </a:gsLst>
          <a:lin ang="2700000" scaled="1"/>
          <a:tileRect/>
        </a:gradFill>
        <a:ln w="12700" cap="flat" cmpd="sng" algn="ctr">
          <a:noFill/>
          <a:prstDash val="solid"/>
          <a:miter lim="800000"/>
        </a:ln>
      </a:spPr>
      <a:bodyPr rtlCol="0" anchor="ctr"/>
      <a:lstStyle>
        <a:defPPr algn="ctr" defTabSz="913765">
          <a:defRPr sz="200" kern="0" dirty="0">
            <a:solidFill>
              <a:prstClr val="white"/>
            </a:solidFill>
            <a:latin typeface="Huawei Sans" panose="020C0503030203020204" pitchFamily="34" charset="0"/>
            <a:ea typeface="微软雅黑" panose="020B0503020204020204" pitchFamily="34" charset="-122"/>
            <a:cs typeface="Huawei Sans" panose="020C0503030203020204" pitchFamily="34" charset="0"/>
            <a:sym typeface="Huawei Sans" panose="020C0503030203020204" pitchFamily="34" charset="0"/>
          </a:defRPr>
        </a:defPPr>
      </a:lst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41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C00000">
                <a:shade val="30000"/>
                <a:satMod val="115000"/>
              </a:srgbClr>
            </a:gs>
            <a:gs pos="50000">
              <a:srgbClr val="C00000">
                <a:shade val="67500"/>
                <a:satMod val="115000"/>
              </a:srgbClr>
            </a:gs>
            <a:gs pos="100000">
              <a:srgbClr val="C00000">
                <a:shade val="100000"/>
                <a:satMod val="115000"/>
              </a:srgbClr>
            </a:gs>
          </a:gsLst>
          <a:lin ang="2700000" scaled="1"/>
          <a:tileRect/>
        </a:gradFill>
        <a:ln w="12700" cap="flat" cmpd="sng" algn="ctr">
          <a:noFill/>
          <a:prstDash val="solid"/>
          <a:miter lim="800000"/>
        </a:ln>
      </a:spPr>
      <a:bodyPr rtlCol="0" anchor="ctr"/>
      <a:lstStyle>
        <a:defPPr algn="ctr" defTabSz="913765">
          <a:defRPr sz="200" kern="0" dirty="0">
            <a:solidFill>
              <a:prstClr val="white"/>
            </a:solidFill>
            <a:latin typeface="Huawei Sans" panose="020C0503030203020204" pitchFamily="34" charset="0"/>
            <a:ea typeface="微软雅黑" panose="020B0503020204020204" pitchFamily="34" charset="-122"/>
            <a:cs typeface="Huawei Sans" panose="020C0503030203020204" pitchFamily="34" charset="0"/>
            <a:sym typeface="Huawei Sans" panose="020C0503030203020204" pitchFamily="34" charset="0"/>
          </a:defRPr>
        </a:defPPr>
      </a:lst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章节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dirty="0" smtClean="0">
            <a:solidFill>
              <a:srgbClr val="000000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fidpmvyv">
      <a:majorFont>
        <a:latin typeface="Huawei Sans"/>
        <a:ea typeface="微软雅黑"/>
        <a:cs typeface=""/>
      </a:majorFont>
      <a:minorFont>
        <a:latin typeface="Huawei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C00000">
                <a:shade val="30000"/>
                <a:satMod val="115000"/>
              </a:srgbClr>
            </a:gs>
            <a:gs pos="50000">
              <a:srgbClr val="C00000">
                <a:shade val="67500"/>
                <a:satMod val="115000"/>
              </a:srgbClr>
            </a:gs>
            <a:gs pos="100000">
              <a:srgbClr val="C00000">
                <a:shade val="100000"/>
                <a:satMod val="115000"/>
              </a:srgbClr>
            </a:gs>
          </a:gsLst>
          <a:lin ang="2700000" scaled="1"/>
          <a:tileRect/>
        </a:gradFill>
        <a:ln w="12700" cap="flat" cmpd="sng" algn="ctr">
          <a:noFill/>
          <a:prstDash val="solid"/>
          <a:miter lim="800000"/>
        </a:ln>
      </a:spPr>
      <a:bodyPr rtlCol="0" anchor="ctr"/>
      <a:lstStyle>
        <a:defPPr algn="ctr" defTabSz="913765">
          <a:defRPr sz="200" kern="0" dirty="0">
            <a:solidFill>
              <a:prstClr val="white"/>
            </a:solidFill>
            <a:latin typeface="Huawei Sans" panose="020C0503030203020204" pitchFamily="34" charset="0"/>
            <a:ea typeface="微软雅黑" panose="020B0503020204020204" pitchFamily="34" charset="-122"/>
            <a:cs typeface="Huawei Sans" panose="020C0503030203020204" pitchFamily="34" charset="0"/>
            <a:sym typeface="Huawei Sans" panose="020C0503030203020204" pitchFamily="34" charset="0"/>
          </a:defRPr>
        </a:defPPr>
      </a:lst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5830</Words>
  <Application>WPS 演示</Application>
  <PresentationFormat>自定义</PresentationFormat>
  <Paragraphs>624</Paragraphs>
  <Slides>37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17</vt:i4>
      </vt:variant>
      <vt:variant>
        <vt:lpstr>幻灯片标题</vt:lpstr>
      </vt:variant>
      <vt:variant>
        <vt:i4>37</vt:i4>
      </vt:variant>
    </vt:vector>
  </HeadingPairs>
  <TitlesOfParts>
    <vt:vector size="73" baseType="lpstr">
      <vt:lpstr>Arial</vt:lpstr>
      <vt:lpstr>宋体</vt:lpstr>
      <vt:lpstr>Wingdings</vt:lpstr>
      <vt:lpstr>微软雅黑</vt:lpstr>
      <vt:lpstr>Arial</vt:lpstr>
      <vt:lpstr>Huawei Sans</vt:lpstr>
      <vt:lpstr>DejaVu Math TeX Gyre</vt:lpstr>
      <vt:lpstr>方正兰亭粗黑简体</vt:lpstr>
      <vt:lpstr>黑体</vt:lpstr>
      <vt:lpstr>.AppleSystemUIFont</vt:lpstr>
      <vt:lpstr>Segoe Print</vt:lpstr>
      <vt:lpstr>Huawei Sans</vt:lpstr>
      <vt:lpstr>Calibri</vt:lpstr>
      <vt:lpstr>微软雅黑 Light</vt:lpstr>
      <vt:lpstr>等线</vt:lpstr>
      <vt:lpstr>Arial Unicode MS</vt:lpstr>
      <vt:lpstr>Cambria Math</vt:lpstr>
      <vt:lpstr>Calibri Light</vt:lpstr>
      <vt:lpstr>等线 Light</vt:lpstr>
      <vt:lpstr>1_Title Slide</vt:lpstr>
      <vt:lpstr>15_Chart page</vt:lpstr>
      <vt:lpstr>6_Chart page</vt:lpstr>
      <vt:lpstr>7_Chart page</vt:lpstr>
      <vt:lpstr>19_Chart page</vt:lpstr>
      <vt:lpstr>28_Chart page</vt:lpstr>
      <vt:lpstr>41_Chart page</vt:lpstr>
      <vt:lpstr>章节页</vt:lpstr>
      <vt:lpstr>8_Chart page</vt:lpstr>
      <vt:lpstr>2_Title Slide</vt:lpstr>
      <vt:lpstr>26_Chart page</vt:lpstr>
      <vt:lpstr>27_Chart page</vt:lpstr>
      <vt:lpstr>9_Chart page</vt:lpstr>
      <vt:lpstr>10_Chart page</vt:lpstr>
      <vt:lpstr>11_Chart page</vt:lpstr>
      <vt:lpstr>29_Chart page</vt:lpstr>
      <vt:lpstr>56_Chart page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Atlas人工智能计算解决方案主打胶片-01(20200715)</dc:title>
  <dc:creator>Yufan (C)</dc:creator>
  <dc:description>共创行业AI新价值</dc:description>
  <cp:lastModifiedBy>Selina</cp:lastModifiedBy>
  <cp:revision>2631</cp:revision>
  <cp:lastPrinted>2020-01-16T11:26:00Z</cp:lastPrinted>
  <dcterms:created xsi:type="dcterms:W3CDTF">2018-12-27T01:12:00Z</dcterms:created>
  <dcterms:modified xsi:type="dcterms:W3CDTF">2023-08-23T22:37:19Z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(3)f2AS+wisUcuHuuXomwzuHzuXEW51K2rCmCuvCFVcxfSLbq79gQQENW3McpN9Q8sava37UvPy
GtXEL6a8p/ywZMc1KDnb6MFFJzwD9luhkUBgS38zZwvT0r3ng+98u0KRRnxtQrj9OWXlkZF0
L0coVO9apXS1a0Apap9jaVEhChMXzEk/WKT9WOUHJ0DgTcmuWOCqpLRrjCJWKhg6Dimm80sG
MjTPzBtZucxMJm51Sa</vt:lpwstr>
  </property>
  <property fmtid="{D5CDD505-2E9C-101B-9397-08002B2CF9AE}" pid="3" name="_2015_ms_pID_7253431">
    <vt:lpwstr>d0jPDrfy4HAZ9YtuGO+2b6WlbDSoM0JtkFRQByCvkM/7pFftCK9ah7
d/RnlnwQ/YqeTNENzz1Y1eFOh1O4+R/VgnbNgvPD7dDQ+5BvDoXbKb/LJMZptdVjI/oGnYyL
9Dgi3M0ym5h9Rs5M7E1LUmZCAbKEBjpaWrY22eK81fsLevUYfNgD+Yvt3IGGsPh/Zews8VU9
sNwYXabLmX52CDLFcqoekbsz8MsxWBnoyRz+</vt:lpwstr>
  </property>
  <property fmtid="{D5CDD505-2E9C-101B-9397-08002B2CF9AE}" pid="4" name="_2015_ms_pID_7253432">
    <vt:lpwstr>7jGCk/C/Xpkn+4kTGCCTTCg=</vt:lpwstr>
  </property>
  <property fmtid="{D5CDD505-2E9C-101B-9397-08002B2CF9AE}" pid="5" name="Presentation">
    <vt:lpwstr>Atlas人工智能计算解决方案主打胶片-01(20200715)</vt:lpwstr>
  </property>
  <property fmtid="{D5CDD505-2E9C-101B-9397-08002B2CF9AE}" pid="6" name="SlideDescription">
    <vt:lpwstr>共创行业AI新价值</vt:lpwstr>
  </property>
  <property fmtid="{D5CDD505-2E9C-101B-9397-08002B2CF9AE}" pid="7" name="_readonly">
    <vt:lpwstr/>
  </property>
  <property fmtid="{D5CDD505-2E9C-101B-9397-08002B2CF9AE}" pid="8" name="_change">
    <vt:lpwstr/>
  </property>
  <property fmtid="{D5CDD505-2E9C-101B-9397-08002B2CF9AE}" pid="9" name="_full-control">
    <vt:lpwstr/>
  </property>
  <property fmtid="{D5CDD505-2E9C-101B-9397-08002B2CF9AE}" pid="10" name="sflag">
    <vt:lpwstr>1678755618</vt:lpwstr>
  </property>
  <property fmtid="{D5CDD505-2E9C-101B-9397-08002B2CF9AE}" pid="11" name="ICV">
    <vt:lpwstr>9F0DA0830E45420E9E830C7FB0F0FD43_12</vt:lpwstr>
  </property>
  <property fmtid="{D5CDD505-2E9C-101B-9397-08002B2CF9AE}" pid="12" name="KSOProductBuildVer">
    <vt:lpwstr>2052-11.1.0.14036</vt:lpwstr>
  </property>
</Properties>
</file>

<file path=docProps/thumbnail.jpeg>
</file>